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9" r:id="rId3"/>
    <p:sldId id="290" r:id="rId4"/>
    <p:sldId id="283" r:id="rId5"/>
    <p:sldId id="286" r:id="rId6"/>
    <p:sldId id="270" r:id="rId7"/>
    <p:sldId id="271" r:id="rId8"/>
    <p:sldId id="273" r:id="rId9"/>
    <p:sldId id="274" r:id="rId10"/>
    <p:sldId id="293" r:id="rId11"/>
    <p:sldId id="261" r:id="rId12"/>
    <p:sldId id="260" r:id="rId13"/>
    <p:sldId id="259" r:id="rId14"/>
    <p:sldId id="268" r:id="rId15"/>
    <p:sldId id="264" r:id="rId16"/>
    <p:sldId id="276" r:id="rId17"/>
    <p:sldId id="275" r:id="rId18"/>
    <p:sldId id="288" r:id="rId19"/>
    <p:sldId id="287" r:id="rId20"/>
    <p:sldId id="291" r:id="rId21"/>
    <p:sldId id="279" r:id="rId22"/>
    <p:sldId id="292" r:id="rId23"/>
    <p:sldId id="278" r:id="rId24"/>
    <p:sldId id="280" r:id="rId25"/>
    <p:sldId id="294" r:id="rId26"/>
    <p:sldId id="285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37"/>
  </p:normalViewPr>
  <p:slideViewPr>
    <p:cSldViewPr snapToGrid="0" snapToObjects="1">
      <p:cViewPr varScale="1">
        <p:scale>
          <a:sx n="106" d="100"/>
          <a:sy n="106" d="100"/>
        </p:scale>
        <p:origin x="-1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nnahforsythe:Box%20Sync:school:GLEAMS2016:Expt1-AgrCl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nnahforsythe:Box%20Sync:school:GLEAMS2016:Expt1-AgrCl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damiensheppard/Downloads/NumvP-aduchi-GLEAM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adults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'resp-acc-sens'!$B$3:$F$3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Dev"/>
            <c:noEndCap val="1"/>
            <c:val val="0.0"/>
          </c:errBars>
          <c:cat>
            <c:strRef>
              <c:f>'resp-acc-sens'!$B$4:$F$4</c:f>
              <c:strCache>
                <c:ptCount val="5"/>
                <c:pt idx="0">
                  <c:v>1S</c:v>
                </c:pt>
                <c:pt idx="1">
                  <c:v>1P</c:v>
                </c:pt>
                <c:pt idx="2">
                  <c:v>2S</c:v>
                </c:pt>
                <c:pt idx="3">
                  <c:v>3S</c:v>
                </c:pt>
                <c:pt idx="4">
                  <c:v>3P</c:v>
                </c:pt>
              </c:strCache>
            </c:strRef>
          </c:cat>
          <c:val>
            <c:numRef>
              <c:f>'resp-acc-sens'!$B$12:$F$12</c:f>
              <c:numCache>
                <c:formatCode>0.00</c:formatCode>
                <c:ptCount val="5"/>
                <c:pt idx="0">
                  <c:v>0.913043478260869</c:v>
                </c:pt>
                <c:pt idx="1">
                  <c:v>0.956521739130435</c:v>
                </c:pt>
                <c:pt idx="2">
                  <c:v>0.971014492753623</c:v>
                </c:pt>
                <c:pt idx="3">
                  <c:v>0.478260869565217</c:v>
                </c:pt>
                <c:pt idx="4">
                  <c:v>0.550724637681159</c:v>
                </c:pt>
              </c:numCache>
            </c:numRef>
          </c:val>
        </c:ser>
        <c:ser>
          <c:idx val="0"/>
          <c:order val="1"/>
          <c:tx>
            <c:strRef>
              <c:f>'resp-acc-sens'!$G$3:$K$3</c:f>
              <c:strCache>
                <c:ptCount val="1"/>
                <c:pt idx="0">
                  <c:v>clitics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'resp-acc-sens'!$B$4:$F$4</c:f>
              <c:strCache>
                <c:ptCount val="5"/>
                <c:pt idx="0">
                  <c:v>1S</c:v>
                </c:pt>
                <c:pt idx="1">
                  <c:v>1P</c:v>
                </c:pt>
                <c:pt idx="2">
                  <c:v>2S</c:v>
                </c:pt>
                <c:pt idx="3">
                  <c:v>3S</c:v>
                </c:pt>
                <c:pt idx="4">
                  <c:v>3P</c:v>
                </c:pt>
              </c:strCache>
            </c:strRef>
          </c:cat>
          <c:val>
            <c:numRef>
              <c:f>'resp-acc-sens'!$G$12:$K$12</c:f>
              <c:numCache>
                <c:formatCode>0.00</c:formatCode>
                <c:ptCount val="5"/>
                <c:pt idx="0">
                  <c:v>0.985507246376812</c:v>
                </c:pt>
                <c:pt idx="1">
                  <c:v>0.985507246376812</c:v>
                </c:pt>
                <c:pt idx="2">
                  <c:v>1.0</c:v>
                </c:pt>
                <c:pt idx="3">
                  <c:v>0.652173913043478</c:v>
                </c:pt>
                <c:pt idx="4">
                  <c:v>0.782608695652174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6092008"/>
        <c:axId val="-2146095704"/>
      </c:barChart>
      <c:catAx>
        <c:axId val="-214609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095704"/>
        <c:crosses val="autoZero"/>
        <c:auto val="1"/>
        <c:lblAlgn val="ctr"/>
        <c:lblOffset val="100"/>
        <c:noMultiLvlLbl val="0"/>
      </c:catAx>
      <c:valAx>
        <c:axId val="-214609570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09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children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'resp-acc-sens'!$B$17:$F$17</c:f>
              <c:strCache>
                <c:ptCount val="1"/>
                <c:pt idx="0">
                  <c:v>agreement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'resp-acc-sens'!$G$4:$K$4</c:f>
              <c:strCache>
                <c:ptCount val="5"/>
                <c:pt idx="0">
                  <c:v>1S</c:v>
                </c:pt>
                <c:pt idx="1">
                  <c:v>1P</c:v>
                </c:pt>
                <c:pt idx="2">
                  <c:v>2S</c:v>
                </c:pt>
                <c:pt idx="3">
                  <c:v>3S</c:v>
                </c:pt>
                <c:pt idx="4">
                  <c:v>3P</c:v>
                </c:pt>
              </c:strCache>
            </c:strRef>
          </c:cat>
          <c:val>
            <c:numRef>
              <c:f>'resp-acc-sens'!$B$26:$F$26</c:f>
              <c:numCache>
                <c:formatCode>0.00</c:formatCode>
                <c:ptCount val="5"/>
                <c:pt idx="0">
                  <c:v>0.880952380952381</c:v>
                </c:pt>
                <c:pt idx="1">
                  <c:v>0.688</c:v>
                </c:pt>
                <c:pt idx="2">
                  <c:v>0.944444444444444</c:v>
                </c:pt>
                <c:pt idx="3">
                  <c:v>0.298387096774194</c:v>
                </c:pt>
                <c:pt idx="4">
                  <c:v>0.166666666666667</c:v>
                </c:pt>
              </c:numCache>
            </c:numRef>
          </c:val>
        </c:ser>
        <c:ser>
          <c:idx val="1"/>
          <c:order val="1"/>
          <c:tx>
            <c:strRef>
              <c:f>'resp-acc-sens'!$G$17:$K$17</c:f>
              <c:strCache>
                <c:ptCount val="1"/>
                <c:pt idx="0">
                  <c:v>clitics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'resp-acc-sens'!$G$4:$K$4</c:f>
              <c:strCache>
                <c:ptCount val="5"/>
                <c:pt idx="0">
                  <c:v>1S</c:v>
                </c:pt>
                <c:pt idx="1">
                  <c:v>1P</c:v>
                </c:pt>
                <c:pt idx="2">
                  <c:v>2S</c:v>
                </c:pt>
                <c:pt idx="3">
                  <c:v>3S</c:v>
                </c:pt>
                <c:pt idx="4">
                  <c:v>3P</c:v>
                </c:pt>
              </c:strCache>
            </c:strRef>
          </c:cat>
          <c:val>
            <c:numRef>
              <c:f>'resp-acc-sens'!$G$26:$K$26</c:f>
              <c:numCache>
                <c:formatCode>0.00</c:formatCode>
                <c:ptCount val="5"/>
                <c:pt idx="0">
                  <c:v>0.880952380952381</c:v>
                </c:pt>
                <c:pt idx="1">
                  <c:v>0.72</c:v>
                </c:pt>
                <c:pt idx="2">
                  <c:v>0.920634920634921</c:v>
                </c:pt>
                <c:pt idx="3">
                  <c:v>0.468253968253968</c:v>
                </c:pt>
                <c:pt idx="4">
                  <c:v>0.388888888888889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6161592"/>
        <c:axId val="-2146165288"/>
      </c:barChart>
      <c:catAx>
        <c:axId val="-214616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165288"/>
        <c:crosses val="autoZero"/>
        <c:auto val="1"/>
        <c:lblAlgn val="ctr"/>
        <c:lblOffset val="100"/>
        <c:noMultiLvlLbl val="0"/>
      </c:catAx>
      <c:valAx>
        <c:axId val="-214616528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16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Proportion correct number interpretation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'GLEAMS-graph'!$C$1</c:f>
              <c:strCache>
                <c:ptCount val="1"/>
                <c:pt idx="0">
                  <c:v>congruent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'GLEAMS-graph'!$A$2:$B$7</c:f>
              <c:multiLvlStrCache>
                <c:ptCount val="6"/>
                <c:lvl>
                  <c:pt idx="0">
                    <c:v>singular</c:v>
                  </c:pt>
                  <c:pt idx="1">
                    <c:v>plural</c:v>
                  </c:pt>
                  <c:pt idx="2">
                    <c:v>singular</c:v>
                  </c:pt>
                  <c:pt idx="3">
                    <c:v>plural</c:v>
                  </c:pt>
                  <c:pt idx="4">
                    <c:v>singular</c:v>
                  </c:pt>
                  <c:pt idx="5">
                    <c:v>plural</c:v>
                  </c:pt>
                </c:lvl>
                <c:lvl>
                  <c:pt idx="0">
                    <c:v>adults</c:v>
                  </c:pt>
                  <c:pt idx="2">
                    <c:v>older children</c:v>
                  </c:pt>
                  <c:pt idx="4">
                    <c:v>younger children</c:v>
                  </c:pt>
                </c:lvl>
              </c:multiLvlStrCache>
            </c:multiLvlStrRef>
          </c:cat>
          <c:val>
            <c:numRef>
              <c:f>'GLEAMS-graph'!$C$2:$C$7</c:f>
              <c:numCache>
                <c:formatCode>General</c:formatCode>
                <c:ptCount val="6"/>
                <c:pt idx="0">
                  <c:v>0.916666666666667</c:v>
                </c:pt>
                <c:pt idx="1">
                  <c:v>0.888888888888889</c:v>
                </c:pt>
                <c:pt idx="2">
                  <c:v>0.75</c:v>
                </c:pt>
                <c:pt idx="3">
                  <c:v>0.652173913043478</c:v>
                </c:pt>
                <c:pt idx="4">
                  <c:v>0.645161290322581</c:v>
                </c:pt>
                <c:pt idx="5">
                  <c:v>0.67741935483871</c:v>
                </c:pt>
              </c:numCache>
            </c:numRef>
          </c:val>
        </c:ser>
        <c:ser>
          <c:idx val="1"/>
          <c:order val="1"/>
          <c:tx>
            <c:strRef>
              <c:f>'GLEAMS-graph'!$D$1</c:f>
              <c:strCache>
                <c:ptCount val="1"/>
                <c:pt idx="0">
                  <c:v>incongruent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'GLEAMS-graph'!$A$2:$B$7</c:f>
              <c:multiLvlStrCache>
                <c:ptCount val="6"/>
                <c:lvl>
                  <c:pt idx="0">
                    <c:v>singular</c:v>
                  </c:pt>
                  <c:pt idx="1">
                    <c:v>plural</c:v>
                  </c:pt>
                  <c:pt idx="2">
                    <c:v>singular</c:v>
                  </c:pt>
                  <c:pt idx="3">
                    <c:v>plural</c:v>
                  </c:pt>
                  <c:pt idx="4">
                    <c:v>singular</c:v>
                  </c:pt>
                  <c:pt idx="5">
                    <c:v>plural</c:v>
                  </c:pt>
                </c:lvl>
                <c:lvl>
                  <c:pt idx="0">
                    <c:v>adults</c:v>
                  </c:pt>
                  <c:pt idx="2">
                    <c:v>older children</c:v>
                  </c:pt>
                  <c:pt idx="4">
                    <c:v>younger children</c:v>
                  </c:pt>
                </c:lvl>
              </c:multiLvlStrCache>
            </c:multiLvlStrRef>
          </c:cat>
          <c:val>
            <c:numRef>
              <c:f>'GLEAMS-graph'!$D$2:$D$7</c:f>
              <c:numCache>
                <c:formatCode>General</c:formatCode>
                <c:ptCount val="6"/>
                <c:pt idx="0">
                  <c:v>0.527777777777778</c:v>
                </c:pt>
                <c:pt idx="1">
                  <c:v>0.388888888888889</c:v>
                </c:pt>
                <c:pt idx="2">
                  <c:v>0.347826086956522</c:v>
                </c:pt>
                <c:pt idx="3">
                  <c:v>0.5</c:v>
                </c:pt>
                <c:pt idx="4">
                  <c:v>0.451612903225806</c:v>
                </c:pt>
                <c:pt idx="5">
                  <c:v>0.545454545454545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218152"/>
        <c:axId val="-2144221848"/>
      </c:barChart>
      <c:catAx>
        <c:axId val="-214421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221848"/>
        <c:crosses val="autoZero"/>
        <c:auto val="1"/>
        <c:lblAlgn val="ctr"/>
        <c:lblOffset val="100"/>
        <c:noMultiLvlLbl val="0"/>
      </c:catAx>
      <c:valAx>
        <c:axId val="-214422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218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1EAA-818F-6C4A-9EBF-A6874F9F2988}" type="datetime1">
              <a:rPr lang="en-US" smtClean="0"/>
              <a:t>8/10/16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00E7-7CDD-A540-B39C-7D646051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8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2A817-39DD-2849-8DB5-7D84BAABE4BC}" type="datetime1">
              <a:rPr lang="en-US" smtClean="0"/>
              <a:t>8/10/16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41720-ADBE-2C4F-AF5E-AE26B72B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 through the adult pattern and explain what it is – pro is always associated to a subject antecedent, overt only is associated to objet when Contrast marking tells you to. (older children) </a:t>
            </a:r>
            <a:r>
              <a:rPr lang="en-US" baseline="0" dirty="0" err="1" smtClean="0"/>
              <a:t>oly</a:t>
            </a:r>
            <a:r>
              <a:rPr lang="en-US" baseline="0" dirty="0" smtClean="0"/>
              <a:t> replicate the pro part, younger children replicate nothing.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83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Plural, Singular spell out. Also</a:t>
            </a:r>
            <a:r>
              <a:rPr lang="en-US" baseline="0" dirty="0" smtClean="0"/>
              <a:t> spell out adults.</a:t>
            </a:r>
            <a:r>
              <a:rPr lang="en-US" dirty="0" smtClean="0"/>
              <a:t> In general</a:t>
            </a:r>
            <a:r>
              <a:rPr lang="en-US" baseline="0" dirty="0" smtClean="0"/>
              <a:t> P -&gt; Pl, S -&gt; </a:t>
            </a:r>
            <a:r>
              <a:rPr lang="en-US" baseline="0" dirty="0" err="1" smtClean="0"/>
              <a:t>Sg</a:t>
            </a:r>
            <a:r>
              <a:rPr lang="en-US" baseline="0" dirty="0" smtClean="0"/>
              <a:t>, Expt. _&gt; Exp.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 took pictures of the participants,</a:t>
            </a:r>
            <a:r>
              <a:rPr lang="en-US" baseline="0" dirty="0" smtClean="0"/>
              <a:t> myself, and other people so that we could talk about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0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Reverse order of these graphs. Cite</a:t>
            </a:r>
            <a:r>
              <a:rPr lang="en-US" baseline="0" dirty="0" smtClean="0"/>
              <a:t> Legendre.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9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graph can 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</a:t>
            </a:r>
            <a:r>
              <a:rPr lang="en-US" baseline="0" dirty="0" smtClean="0"/>
              <a:t> in smaller 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9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Kehler</a:t>
            </a:r>
            <a:r>
              <a:rPr lang="en-US" baseline="0" dirty="0" smtClean="0"/>
              <a:t> and Asher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Adults (n=40, 34 women) </a:t>
            </a:r>
            <a:br>
              <a:rPr lang="en-US" dirty="0" smtClean="0"/>
            </a:br>
            <a:r>
              <a:rPr lang="en-US" dirty="0" smtClean="0"/>
              <a:t>Children: n = 76 (41 girls), range: 2;11-6;4 (</a:t>
            </a:r>
            <a:r>
              <a:rPr lang="en-US" i="1" dirty="0" smtClean="0"/>
              <a:t>M </a:t>
            </a:r>
            <a:r>
              <a:rPr lang="en-US" dirty="0" smtClean="0"/>
              <a:t>= 4;5)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younger children</a:t>
            </a:r>
            <a:r>
              <a:rPr lang="en-US" dirty="0" smtClean="0"/>
              <a:t> </a:t>
            </a:r>
            <a:r>
              <a:rPr lang="en-US" sz="1100" dirty="0" smtClean="0"/>
              <a:t>(2;11-4;6, </a:t>
            </a:r>
            <a:r>
              <a:rPr lang="en-US" sz="1100" i="1" dirty="0" smtClean="0"/>
              <a:t>M</a:t>
            </a:r>
            <a:r>
              <a:rPr lang="en-US" sz="1100" dirty="0" smtClean="0"/>
              <a:t> = </a:t>
            </a:r>
            <a:r>
              <a:rPr lang="en-US" sz="1050" dirty="0" smtClean="0"/>
              <a:t>3;8</a:t>
            </a:r>
            <a:r>
              <a:rPr lang="en-US" sz="1100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discourse relation (</a:t>
            </a:r>
            <a:r>
              <a:rPr lang="en-US" i="1" dirty="0" smtClean="0"/>
              <a:t>F1</a:t>
            </a:r>
            <a:r>
              <a:rPr lang="en-US" dirty="0" smtClean="0"/>
              <a:t>(1,39)=4.1, </a:t>
            </a:r>
            <a:r>
              <a:rPr lang="en-US" i="1" dirty="0" smtClean="0"/>
              <a:t>p</a:t>
            </a:r>
            <a:r>
              <a:rPr lang="en-US" dirty="0" smtClean="0"/>
              <a:t>&lt;0.05, </a:t>
            </a:r>
            <a:r>
              <a:rPr lang="en-US" i="1" dirty="0" smtClean="0"/>
              <a:t>F2</a:t>
            </a:r>
            <a:r>
              <a:rPr lang="en-US" dirty="0" smtClean="0"/>
              <a:t>(1,1)=443.6, </a:t>
            </a:r>
            <a:r>
              <a:rPr lang="en-US" i="1" dirty="0" smtClean="0"/>
              <a:t>p</a:t>
            </a:r>
            <a:r>
              <a:rPr lang="en-US" dirty="0" smtClean="0"/>
              <a:t>&lt;0.05) </a:t>
            </a:r>
          </a:p>
          <a:p>
            <a:endParaRPr lang="en-US" dirty="0" smtClean="0"/>
          </a:p>
          <a:p>
            <a:r>
              <a:rPr lang="en-US" sz="1400" dirty="0" smtClean="0"/>
              <a:t>older children</a:t>
            </a:r>
            <a:r>
              <a:rPr lang="en-US" dirty="0" smtClean="0"/>
              <a:t> </a:t>
            </a:r>
            <a:r>
              <a:rPr lang="en-US" sz="1200" dirty="0" smtClean="0"/>
              <a:t>(4;7-6;4 </a:t>
            </a:r>
            <a:r>
              <a:rPr lang="en-US" sz="1200" i="1" dirty="0" smtClean="0"/>
              <a:t>M</a:t>
            </a:r>
            <a:r>
              <a:rPr lang="en-US" sz="1200" dirty="0" smtClean="0"/>
              <a:t> = 5;5)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null/overt distinction (</a:t>
            </a:r>
            <a:r>
              <a:rPr lang="en-US" i="1" dirty="0" smtClean="0"/>
              <a:t>F1</a:t>
            </a:r>
            <a:r>
              <a:rPr lang="en-US" dirty="0" smtClean="0"/>
              <a:t>(1,28)=10.0, </a:t>
            </a:r>
            <a:r>
              <a:rPr lang="en-US" i="1" dirty="0" smtClean="0"/>
              <a:t>p</a:t>
            </a:r>
            <a:r>
              <a:rPr lang="en-US" dirty="0" smtClean="0"/>
              <a:t>&lt;0.005, </a:t>
            </a:r>
            <a:r>
              <a:rPr lang="en-US" i="1" dirty="0" smtClean="0"/>
              <a:t>F2</a:t>
            </a:r>
            <a:r>
              <a:rPr lang="en-US" dirty="0" smtClean="0"/>
              <a:t>(1,1)=178.7, </a:t>
            </a:r>
            <a:r>
              <a:rPr lang="en-US" i="1" dirty="0" smtClean="0"/>
              <a:t>p</a:t>
            </a:r>
            <a:r>
              <a:rPr lang="en-US" dirty="0" smtClean="0"/>
              <a:t>&lt;0.05)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08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bullet point is too dense as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1720-ADBE-2C4F-AF5E-AE26B72B62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4595161A-281B-8848-B52C-89F2D3A8FF89}" type="datetime1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45A-D0EC-D749-8BD0-BBF478DAB8CE}" type="datetime1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8A4C-E647-ED4B-BEBC-3BC4A7889793}" type="datetime1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5D6C-D8EE-104F-963E-6E6B952F608A}" type="datetime1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A2B-7BC6-5749-9F74-CA38BE015137}" type="datetime1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0985-D781-B74D-8D04-A10A437B69EB}" type="datetime1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699A-EE0E-2B4E-AC1C-7206AB8DE7DC}" type="datetime1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1FD1D8D-30EA-E143-875E-342A7883D5C9}" type="datetime1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590F-F1F2-1544-ADED-DDB4C73F6E1F}" type="datetime1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41DF-047E-674C-BCE4-6615F96DB9E1}" type="datetime1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9A09-E4FB-F449-A0DF-3258FFA5C04B}" type="datetime1">
              <a:rPr lang="en-US" smtClean="0"/>
              <a:t>8/10/16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87C0-1943-8D48-B1F3-A73FC5F0CF15}" type="datetime1">
              <a:rPr lang="en-US" smtClean="0"/>
              <a:t>8/10/16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843-8DB7-C44B-BD5A-F4969077C6D6}" type="datetime1">
              <a:rPr lang="en-US" smtClean="0"/>
              <a:t>8/10/16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929-553B-A044-8CA5-847D189C1A24}" type="datetime1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C95409E-036B-7E43-9E4E-180CB42D0F02}" type="datetime1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ildlanguagelab.la.psu.edu/publications/Miller%202013%20LV&amp;C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 Sensitivity to Discourse Cues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Hannah Forsythe</a:t>
            </a:r>
          </a:p>
          <a:p>
            <a:r>
              <a:rPr lang="en-US" dirty="0" smtClean="0"/>
              <a:t>GLEAMS, Michigan State</a:t>
            </a:r>
          </a:p>
          <a:p>
            <a:r>
              <a:rPr lang="en-US" dirty="0" smtClean="0"/>
              <a:t>27-28 February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6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2: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children know about discourse cues?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2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Cue 1:</a:t>
            </a:r>
            <a:br>
              <a:rPr lang="en-US" dirty="0" smtClean="0"/>
            </a:br>
            <a:r>
              <a:rPr lang="en-US" dirty="0" smtClean="0"/>
              <a:t>Form </a:t>
            </a:r>
            <a:r>
              <a:rPr lang="en-US" dirty="0"/>
              <a:t>of referring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Null subjects</a:t>
            </a:r>
            <a:r>
              <a:rPr lang="en-US" dirty="0" smtClean="0"/>
              <a:t> favor antecedents in subject position, and </a:t>
            </a:r>
            <a:r>
              <a:rPr lang="en-US" dirty="0" smtClean="0">
                <a:solidFill>
                  <a:srgbClr val="000090"/>
                </a:solidFill>
              </a:rPr>
              <a:t>overt subjects</a:t>
            </a:r>
            <a:r>
              <a:rPr lang="en-US" dirty="0" smtClean="0"/>
              <a:t> do not</a:t>
            </a:r>
            <a:r>
              <a:rPr lang="en-US" sz="1800" dirty="0" smtClean="0"/>
              <a:t> (Carminati 2002, Alonso-Ovalle et al. 2002)</a:t>
            </a:r>
            <a:endParaRPr lang="en-US" dirty="0" smtClean="0"/>
          </a:p>
          <a:p>
            <a:pPr marL="457200" indent="-457200">
              <a:buFont typeface="+mj-lt"/>
              <a:buAutoNum type="arabicParenR" startAt="4"/>
            </a:pPr>
            <a:r>
              <a:rPr lang="en-US" dirty="0" smtClean="0"/>
              <a:t> </a:t>
            </a:r>
            <a:r>
              <a:rPr lang="en-US" i="1" dirty="0" smtClean="0"/>
              <a:t>Juan le </a:t>
            </a:r>
            <a:r>
              <a:rPr lang="en-US" i="1" dirty="0" err="1" smtClean="0"/>
              <a:t>pegó</a:t>
            </a:r>
            <a:r>
              <a:rPr lang="en-US" i="1" dirty="0" smtClean="0"/>
              <a:t> a Pedro y {</a:t>
            </a:r>
            <a:r>
              <a:rPr lang="en-US" i="1" dirty="0" err="1" smtClean="0">
                <a:solidFill>
                  <a:srgbClr val="FF0000"/>
                </a:solidFill>
              </a:rPr>
              <a:t>ø</a:t>
            </a:r>
            <a:r>
              <a:rPr lang="en-US" i="1" dirty="0" smtClean="0"/>
              <a:t>/</a:t>
            </a:r>
            <a:r>
              <a:rPr lang="en-US" i="1" dirty="0" err="1" smtClean="0">
                <a:solidFill>
                  <a:srgbClr val="000090"/>
                </a:solidFill>
              </a:rPr>
              <a:t>él</a:t>
            </a:r>
            <a:r>
              <a:rPr lang="en-US" i="1" dirty="0" smtClean="0"/>
              <a:t>} se </a:t>
            </a:r>
            <a:r>
              <a:rPr lang="en-US" i="1" dirty="0" err="1" smtClean="0"/>
              <a:t>fue</a:t>
            </a:r>
            <a:r>
              <a:rPr lang="en-US" i="1" dirty="0" smtClean="0"/>
              <a:t>. 	</a:t>
            </a:r>
            <a:r>
              <a:rPr lang="en-US" dirty="0" smtClean="0"/>
              <a:t>	    Juan </a:t>
            </a:r>
            <a:r>
              <a:rPr lang="en-US" dirty="0"/>
              <a:t>hit </a:t>
            </a:r>
            <a:r>
              <a:rPr lang="en-US" dirty="0" smtClean="0"/>
              <a:t>Pedro and    { </a:t>
            </a:r>
            <a:r>
              <a:rPr lang="en-US" i="1" dirty="0" smtClean="0">
                <a:solidFill>
                  <a:srgbClr val="FF0000"/>
                </a:solidFill>
              </a:rPr>
              <a:t>pro</a:t>
            </a:r>
            <a:r>
              <a:rPr lang="en-US" i="1" dirty="0" smtClean="0"/>
              <a:t> </a:t>
            </a:r>
            <a:r>
              <a:rPr lang="en-US" dirty="0" smtClean="0"/>
              <a:t>/ </a:t>
            </a:r>
            <a:r>
              <a:rPr lang="en-US" dirty="0">
                <a:solidFill>
                  <a:srgbClr val="000090"/>
                </a:solidFill>
              </a:rPr>
              <a:t>h</a:t>
            </a:r>
            <a:r>
              <a:rPr lang="en-US" dirty="0" smtClean="0">
                <a:solidFill>
                  <a:srgbClr val="000090"/>
                </a:solidFill>
              </a:rPr>
              <a:t>e</a:t>
            </a:r>
            <a:r>
              <a:rPr lang="en-US" dirty="0" smtClean="0"/>
              <a:t> } left</a:t>
            </a:r>
            <a:r>
              <a:rPr lang="en-US" dirty="0"/>
              <a:t>. 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ight Bracket 4"/>
          <p:cNvSpPr/>
          <p:nvPr/>
        </p:nvSpPr>
        <p:spPr>
          <a:xfrm rot="5400000">
            <a:off x="3056375" y="3134036"/>
            <a:ext cx="237249" cy="2768600"/>
          </a:xfrm>
          <a:prstGeom prst="rightBracket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Cue 2:</a:t>
            </a:r>
            <a:br>
              <a:rPr lang="en-US" dirty="0" smtClean="0"/>
            </a:br>
            <a:r>
              <a:rPr lang="en-US" dirty="0" smtClean="0"/>
              <a:t>Discourse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The semantic relation between discourse segments (usually, propositions) </a:t>
            </a:r>
            <a:r>
              <a:rPr lang="en-US" sz="1800" dirty="0" smtClean="0"/>
              <a:t>(Asher 1999)</a:t>
            </a:r>
            <a:endParaRPr lang="en-US" dirty="0" smtClean="0"/>
          </a:p>
          <a:p>
            <a:pPr lvl="1"/>
            <a:r>
              <a:rPr lang="en-US" dirty="0" smtClean="0"/>
              <a:t>These relations can affect the interpretation of ellipsis, pronouns, and other anaphoric elements.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en-US" dirty="0"/>
              <a:t>Powell defied Cheney and Bush punished him.</a:t>
            </a:r>
          </a:p>
          <a:p>
            <a:pPr marL="693738" lvl="1" indent="-457200">
              <a:buFont typeface="+mj-lt"/>
              <a:buAutoNum type="alphaLcPeriod"/>
            </a:pPr>
            <a:r>
              <a:rPr lang="en-US" dirty="0"/>
              <a:t>S1 causes S2: </a:t>
            </a:r>
            <a:r>
              <a:rPr lang="en-US" i="1" dirty="0"/>
              <a:t>him</a:t>
            </a:r>
            <a:r>
              <a:rPr lang="en-US" dirty="0"/>
              <a:t> = Powell</a:t>
            </a:r>
          </a:p>
          <a:p>
            <a:pPr marL="693738" lvl="1" indent="-457200">
              <a:buFont typeface="+mj-lt"/>
              <a:buAutoNum type="alphaLcPeriod"/>
            </a:pPr>
            <a:r>
              <a:rPr lang="en-US" dirty="0"/>
              <a:t>S1 parallel to S2: </a:t>
            </a:r>
            <a:r>
              <a:rPr lang="en-US" i="1" dirty="0"/>
              <a:t>him</a:t>
            </a:r>
            <a:r>
              <a:rPr lang="en-US" dirty="0"/>
              <a:t> = Cheney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Discourse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19644"/>
            <a:ext cx="7345363" cy="3931920"/>
          </a:xfrm>
        </p:spPr>
        <p:txBody>
          <a:bodyPr/>
          <a:lstStyle/>
          <a:p>
            <a:r>
              <a:rPr lang="en-US" b="1" dirty="0" smtClean="0"/>
              <a:t>Occasion</a:t>
            </a:r>
            <a:r>
              <a:rPr lang="en-US" dirty="0" smtClean="0"/>
              <a:t>: events form a narrative sequence. Favors topic continuity. </a:t>
            </a:r>
            <a:r>
              <a:rPr lang="en-US" sz="1600" dirty="0" smtClean="0"/>
              <a:t>(</a:t>
            </a:r>
            <a:r>
              <a:rPr lang="en-US" sz="1600" dirty="0" err="1" smtClean="0"/>
              <a:t>Kehler</a:t>
            </a:r>
            <a:r>
              <a:rPr lang="en-US" sz="1600" dirty="0" smtClean="0"/>
              <a:t> 2002, </a:t>
            </a:r>
            <a:r>
              <a:rPr lang="en-US" sz="1600" dirty="0" err="1" smtClean="0"/>
              <a:t>Kehler</a:t>
            </a:r>
            <a:r>
              <a:rPr lang="en-US" sz="1600" dirty="0" smtClean="0"/>
              <a:t> et al. 2008)</a:t>
            </a:r>
            <a:endParaRPr lang="en-US" dirty="0" smtClean="0"/>
          </a:p>
          <a:p>
            <a:pPr marL="457200" indent="-457200">
              <a:buFont typeface="+mj-lt"/>
              <a:buAutoNum type="arabicParenR" startAt="6"/>
            </a:pPr>
            <a:r>
              <a:rPr lang="en-US" dirty="0"/>
              <a:t>Juan </a:t>
            </a:r>
            <a:r>
              <a:rPr lang="en-US" dirty="0" smtClean="0"/>
              <a:t>hit </a:t>
            </a:r>
            <a:r>
              <a:rPr lang="en-US" dirty="0"/>
              <a:t>Pedro and then </a:t>
            </a:r>
            <a:r>
              <a:rPr lang="en-US" dirty="0" smtClean="0"/>
              <a:t>he left. 		</a:t>
            </a:r>
            <a:r>
              <a:rPr lang="en-US" i="1" dirty="0" smtClean="0"/>
              <a:t>he</a:t>
            </a:r>
            <a:r>
              <a:rPr lang="en-US" dirty="0" smtClean="0"/>
              <a:t> = Juan</a:t>
            </a:r>
          </a:p>
          <a:p>
            <a:pPr lvl="0">
              <a:buClr>
                <a:srgbClr val="000000">
                  <a:lumMod val="75000"/>
                  <a:lumOff val="25000"/>
                </a:srgbClr>
              </a:buClr>
            </a:pP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Result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: events have a cause-effect relationship. Favors a pragmatic resolution.</a:t>
            </a:r>
            <a:endParaRPr lang="en-US" dirty="0" smtClean="0"/>
          </a:p>
          <a:p>
            <a:pPr marL="457200" indent="-457200">
              <a:buFont typeface="+mj-lt"/>
              <a:buAutoNum type="arabicParenR" startAt="7"/>
            </a:pPr>
            <a:r>
              <a:rPr lang="en-US" dirty="0" smtClean="0"/>
              <a:t>Juan hit </a:t>
            </a:r>
            <a:r>
              <a:rPr lang="en-US" dirty="0"/>
              <a:t>Pedro and </a:t>
            </a:r>
            <a:r>
              <a:rPr lang="en-US" dirty="0" smtClean="0"/>
              <a:t>so he left. 		</a:t>
            </a:r>
            <a:r>
              <a:rPr lang="en-US" i="1" dirty="0" smtClean="0"/>
              <a:t>he</a:t>
            </a:r>
            <a:r>
              <a:rPr lang="en-US" dirty="0" smtClean="0"/>
              <a:t> = Pedro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*Expt. 2 Result items all favored the object reading.</a:t>
            </a: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80" y="4360333"/>
            <a:ext cx="8010158" cy="17051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 startAt="8"/>
            </a:pPr>
            <a:r>
              <a:rPr lang="en-US" dirty="0" smtClean="0"/>
              <a:t> </a:t>
            </a:r>
            <a:r>
              <a:rPr lang="en-US" b="1" dirty="0" smtClean="0"/>
              <a:t>Occasion</a:t>
            </a:r>
            <a:r>
              <a:rPr lang="en-US" dirty="0" smtClean="0"/>
              <a:t>: </a:t>
            </a:r>
            <a:r>
              <a:rPr lang="en-US" i="1" dirty="0" smtClean="0"/>
              <a:t>Juan </a:t>
            </a:r>
            <a:r>
              <a:rPr lang="en-US" i="1" dirty="0"/>
              <a:t>le </a:t>
            </a:r>
            <a:r>
              <a:rPr lang="en-US" i="1" dirty="0" err="1"/>
              <a:t>pega</a:t>
            </a:r>
            <a:r>
              <a:rPr lang="en-US" i="1" dirty="0"/>
              <a:t> a Pedro y </a:t>
            </a:r>
            <a:r>
              <a:rPr lang="en-US" i="1" dirty="0" err="1" smtClean="0"/>
              <a:t>después</a:t>
            </a:r>
            <a:r>
              <a:rPr lang="en-US" i="1" dirty="0" smtClean="0"/>
              <a:t> {</a:t>
            </a:r>
            <a:r>
              <a:rPr lang="en-US" i="1" dirty="0" err="1" smtClean="0">
                <a:solidFill>
                  <a:srgbClr val="FF0000"/>
                </a:solidFill>
              </a:rPr>
              <a:t>ø</a:t>
            </a:r>
            <a:r>
              <a:rPr lang="en-US" i="1" dirty="0" smtClean="0"/>
              <a:t>/</a:t>
            </a:r>
            <a:r>
              <a:rPr lang="en-US" i="1" dirty="0" err="1" smtClean="0">
                <a:solidFill>
                  <a:srgbClr val="000090"/>
                </a:solidFill>
              </a:rPr>
              <a:t>él</a:t>
            </a:r>
            <a:r>
              <a:rPr lang="en-US" i="1" dirty="0" smtClean="0"/>
              <a:t>} se </a:t>
            </a:r>
            <a:r>
              <a:rPr lang="en-US" i="1" dirty="0" err="1" smtClean="0"/>
              <a:t>va</a:t>
            </a:r>
            <a:r>
              <a:rPr lang="en-US" dirty="0" err="1" smtClean="0"/>
              <a:t>.</a:t>
            </a:r>
            <a:r>
              <a:rPr lang="en-US" dirty="0" smtClean="0"/>
              <a:t> 			Juan hits Pedro and then {</a:t>
            </a:r>
            <a:r>
              <a:rPr lang="en-US" i="1" dirty="0" smtClean="0"/>
              <a:t>pro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0090"/>
                </a:solidFill>
              </a:rPr>
              <a:t>he</a:t>
            </a:r>
            <a:r>
              <a:rPr lang="en-US" dirty="0" smtClean="0"/>
              <a:t>} leaves.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en-US" dirty="0" smtClean="0"/>
              <a:t> </a:t>
            </a:r>
            <a:r>
              <a:rPr lang="en-US" b="1" dirty="0" smtClean="0"/>
              <a:t>Result</a:t>
            </a:r>
            <a:r>
              <a:rPr lang="en-US" dirty="0" smtClean="0"/>
              <a:t>: </a:t>
            </a:r>
            <a:r>
              <a:rPr lang="en-US" i="1" dirty="0"/>
              <a:t>Juan le </a:t>
            </a:r>
            <a:r>
              <a:rPr lang="en-US" i="1" dirty="0" err="1"/>
              <a:t>pega</a:t>
            </a:r>
            <a:r>
              <a:rPr lang="en-US" i="1" dirty="0"/>
              <a:t> a Pedro y 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eso</a:t>
            </a:r>
            <a:r>
              <a:rPr lang="en-US" i="1" dirty="0" smtClean="0"/>
              <a:t> {</a:t>
            </a:r>
            <a:r>
              <a:rPr lang="en-US" i="1" dirty="0" err="1">
                <a:solidFill>
                  <a:srgbClr val="FF0000"/>
                </a:solidFill>
              </a:rPr>
              <a:t>ø</a:t>
            </a:r>
            <a:r>
              <a:rPr lang="en-US" i="1" dirty="0"/>
              <a:t>/</a:t>
            </a:r>
            <a:r>
              <a:rPr lang="en-US" i="1" dirty="0" err="1">
                <a:solidFill>
                  <a:srgbClr val="000090"/>
                </a:solidFill>
              </a:rPr>
              <a:t>él</a:t>
            </a:r>
            <a:r>
              <a:rPr lang="en-US" i="1" dirty="0"/>
              <a:t>} se </a:t>
            </a:r>
            <a:r>
              <a:rPr lang="en-US" i="1" dirty="0" err="1" smtClean="0"/>
              <a:t>va</a:t>
            </a:r>
            <a:r>
              <a:rPr lang="en-US" dirty="0" err="1" smtClean="0"/>
              <a:t>.</a:t>
            </a:r>
            <a:r>
              <a:rPr lang="en-US" dirty="0" smtClean="0"/>
              <a:t>		       Juan hits Pedro and so </a:t>
            </a:r>
            <a:r>
              <a:rPr lang="en-US" dirty="0"/>
              <a:t>{</a:t>
            </a:r>
            <a:r>
              <a:rPr lang="en-US" i="1" dirty="0"/>
              <a:t>pro</a:t>
            </a:r>
            <a:r>
              <a:rPr lang="en-US" dirty="0"/>
              <a:t>/</a:t>
            </a:r>
            <a:r>
              <a:rPr lang="en-US" dirty="0">
                <a:solidFill>
                  <a:srgbClr val="000090"/>
                </a:solidFill>
              </a:rPr>
              <a:t>he</a:t>
            </a:r>
            <a:r>
              <a:rPr lang="en-US" dirty="0"/>
              <a:t>} </a:t>
            </a:r>
            <a:r>
              <a:rPr lang="en-US" dirty="0" smtClean="0"/>
              <a:t>leaves.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6" y="1361825"/>
            <a:ext cx="8766135" cy="29825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Exp. 2: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982" y="1828800"/>
            <a:ext cx="8216518" cy="1275645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Adults: </a:t>
            </a:r>
            <a:r>
              <a:rPr lang="en-US" b="1" dirty="0" smtClean="0"/>
              <a:t>Occasion</a:t>
            </a:r>
            <a:r>
              <a:rPr lang="en-US" dirty="0" smtClean="0"/>
              <a:t> and </a:t>
            </a:r>
            <a:r>
              <a:rPr lang="en-US" b="1" i="1" dirty="0">
                <a:solidFill>
                  <a:srgbClr val="FF0000"/>
                </a:solidFill>
              </a:rPr>
              <a:t>pro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associated with more subject responses.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Older children: </a:t>
            </a:r>
            <a:r>
              <a:rPr lang="en-US" b="1" i="1" dirty="0" smtClean="0">
                <a:solidFill>
                  <a:srgbClr val="FF0000"/>
                </a:solidFill>
              </a:rPr>
              <a:t>pro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associated with more subject responses.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Younger children: </a:t>
            </a:r>
            <a:r>
              <a:rPr lang="en-US" b="1" dirty="0" smtClean="0"/>
              <a:t>Occasion</a:t>
            </a:r>
            <a:r>
              <a:rPr lang="en-US" dirty="0" smtClean="0"/>
              <a:t> associated with more subject responses.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76343" y="1977864"/>
            <a:ext cx="0" cy="0"/>
            <a:chOff x="3476343" y="1977864"/>
            <a:chExt cx="0" cy="0"/>
          </a:xfrm>
        </p:grpSpPr>
      </p:grpSp>
      <p:grpSp>
        <p:nvGrpSpPr>
          <p:cNvPr id="14" name="Group 13"/>
          <p:cNvGrpSpPr/>
          <p:nvPr/>
        </p:nvGrpSpPr>
        <p:grpSpPr>
          <a:xfrm>
            <a:off x="4711191" y="1674331"/>
            <a:ext cx="0" cy="0"/>
            <a:chOff x="4711191" y="1674331"/>
            <a:chExt cx="0" cy="0"/>
          </a:xfrm>
        </p:grpSpPr>
      </p:grpSp>
      <p:grpSp>
        <p:nvGrpSpPr>
          <p:cNvPr id="5" name="Group 4"/>
          <p:cNvGrpSpPr/>
          <p:nvPr/>
        </p:nvGrpSpPr>
        <p:grpSpPr>
          <a:xfrm>
            <a:off x="482981" y="3251549"/>
            <a:ext cx="8047182" cy="3315600"/>
            <a:chOff x="482981" y="3251549"/>
            <a:chExt cx="8047182" cy="3315600"/>
          </a:xfrm>
        </p:grpSpPr>
        <p:grpSp>
          <p:nvGrpSpPr>
            <p:cNvPr id="46" name="Group 45"/>
            <p:cNvGrpSpPr/>
            <p:nvPr/>
          </p:nvGrpSpPr>
          <p:grpSpPr>
            <a:xfrm>
              <a:off x="482981" y="3372715"/>
              <a:ext cx="8047182" cy="3194434"/>
              <a:chOff x="482981" y="2813915"/>
              <a:chExt cx="8047182" cy="319443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981" y="2813915"/>
                <a:ext cx="8047182" cy="3194434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5054600" y="3839105"/>
                <a:ext cx="1146383" cy="393293"/>
                <a:chOff x="5054600" y="3839105"/>
                <a:chExt cx="1146383" cy="393293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5054600" y="3839105"/>
                  <a:ext cx="994253" cy="393293"/>
                  <a:chOff x="5135517" y="2306848"/>
                  <a:chExt cx="607198" cy="393293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231232" y="2306848"/>
                    <a:ext cx="511483" cy="319549"/>
                    <a:chOff x="0" y="0"/>
                    <a:chExt cx="601133" cy="2206814"/>
                  </a:xfrm>
                </p:grpSpPr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0" y="0"/>
                      <a:ext cx="601133" cy="19435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" name="Left Bracket 19"/>
                    <p:cNvSpPr/>
                    <p:nvPr/>
                  </p:nvSpPr>
                  <p:spPr>
                    <a:xfrm rot="5400000">
                      <a:off x="-40606" y="1593399"/>
                      <a:ext cx="689279" cy="537552"/>
                    </a:xfrm>
                    <a:prstGeom prst="leftBracket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en-US" sz="1100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135517" y="2622319"/>
                    <a:ext cx="252071" cy="77822"/>
                    <a:chOff x="56590" y="6995743"/>
                    <a:chExt cx="397002" cy="3177533"/>
                  </a:xfrm>
                </p:grpSpPr>
                <p:sp>
                  <p:nvSpPr>
                    <p:cNvPr id="18" name="Left Bracket 17"/>
                    <p:cNvSpPr/>
                    <p:nvPr/>
                  </p:nvSpPr>
                  <p:spPr>
                    <a:xfrm rot="5400000">
                      <a:off x="-1333676" y="8386009"/>
                      <a:ext cx="3177533" cy="397002"/>
                    </a:xfrm>
                    <a:prstGeom prst="leftBracket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en-US" sz="1100"/>
                    </a:p>
                  </p:txBody>
                </p:sp>
              </p:grpSp>
            </p:grpSp>
            <p:sp>
              <p:nvSpPr>
                <p:cNvPr id="32" name="Left Bracket 31"/>
                <p:cNvSpPr/>
                <p:nvPr/>
              </p:nvSpPr>
              <p:spPr>
                <a:xfrm rot="5400000">
                  <a:off x="5955696" y="3987111"/>
                  <a:ext cx="77822" cy="412752"/>
                </a:xfrm>
                <a:prstGeom prst="leftBracke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294935" y="4017027"/>
                <a:ext cx="1243630" cy="276720"/>
                <a:chOff x="3294935" y="4017027"/>
                <a:chExt cx="1243630" cy="27672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294935" y="4018649"/>
                  <a:ext cx="515066" cy="275098"/>
                  <a:chOff x="0" y="0"/>
                  <a:chExt cx="692354" cy="577459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0" y="0"/>
                    <a:ext cx="692354" cy="5085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*</a:t>
                    </a:r>
                  </a:p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Left Bracket 25"/>
                  <p:cNvSpPr/>
                  <p:nvPr/>
                </p:nvSpPr>
                <p:spPr>
                  <a:xfrm rot="5400000">
                    <a:off x="259988" y="177714"/>
                    <a:ext cx="180364" cy="619125"/>
                  </a:xfrm>
                  <a:prstGeom prst="leftBracke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4023499" y="4017027"/>
                  <a:ext cx="515066" cy="275098"/>
                  <a:chOff x="0" y="0"/>
                  <a:chExt cx="692354" cy="577459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0" y="0"/>
                    <a:ext cx="692354" cy="5085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*</a:t>
                    </a:r>
                  </a:p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Left Bracket 35"/>
                  <p:cNvSpPr/>
                  <p:nvPr/>
                </p:nvSpPr>
                <p:spPr>
                  <a:xfrm rot="5400000">
                    <a:off x="259988" y="177714"/>
                    <a:ext cx="180364" cy="619125"/>
                  </a:xfrm>
                  <a:prstGeom prst="leftBracke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/>
                  </a:p>
                </p:txBody>
              </p:sp>
            </p:grpSp>
          </p:grpSp>
          <p:grpSp>
            <p:nvGrpSpPr>
              <p:cNvPr id="45" name="Group 44"/>
              <p:cNvGrpSpPr/>
              <p:nvPr/>
            </p:nvGrpSpPr>
            <p:grpSpPr>
              <a:xfrm>
                <a:off x="1548685" y="3314699"/>
                <a:ext cx="1243630" cy="532926"/>
                <a:chOff x="1548685" y="3314699"/>
                <a:chExt cx="1243630" cy="532926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734267" y="3314699"/>
                  <a:ext cx="856533" cy="233461"/>
                  <a:chOff x="0" y="10301"/>
                  <a:chExt cx="639096" cy="567157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0" y="10301"/>
                    <a:ext cx="639096" cy="4982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*</a:t>
                    </a:r>
                  </a:p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Left Bracket 27"/>
                  <p:cNvSpPr/>
                  <p:nvPr/>
                </p:nvSpPr>
                <p:spPr>
                  <a:xfrm rot="5400000">
                    <a:off x="267699" y="236175"/>
                    <a:ext cx="111067" cy="571500"/>
                  </a:xfrm>
                  <a:prstGeom prst="leftBracke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1548685" y="3567799"/>
                  <a:ext cx="515066" cy="275098"/>
                  <a:chOff x="0" y="0"/>
                  <a:chExt cx="692354" cy="577459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0" y="0"/>
                    <a:ext cx="692354" cy="5085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*</a:t>
                    </a:r>
                  </a:p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Left Bracket 43"/>
                  <p:cNvSpPr/>
                  <p:nvPr/>
                </p:nvSpPr>
                <p:spPr>
                  <a:xfrm rot="5400000">
                    <a:off x="259988" y="177714"/>
                    <a:ext cx="180364" cy="619125"/>
                  </a:xfrm>
                  <a:prstGeom prst="leftBracke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2277249" y="3572527"/>
                  <a:ext cx="515066" cy="275098"/>
                  <a:chOff x="0" y="0"/>
                  <a:chExt cx="692354" cy="577459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0" y="0"/>
                    <a:ext cx="692354" cy="5085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*</a:t>
                    </a:r>
                  </a:p>
                  <a:p>
                    <a:pPr algn="ctr"/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" name="Left Bracket 41"/>
                  <p:cNvSpPr/>
                  <p:nvPr/>
                </p:nvSpPr>
                <p:spPr>
                  <a:xfrm rot="5400000">
                    <a:off x="259988" y="177714"/>
                    <a:ext cx="180364" cy="619125"/>
                  </a:xfrm>
                  <a:prstGeom prst="leftBracket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/>
                  </a:p>
                </p:txBody>
              </p:sp>
            </p:grpSp>
          </p:grpSp>
        </p:grpSp>
        <p:sp>
          <p:nvSpPr>
            <p:cNvPr id="4" name="TextBox 3"/>
            <p:cNvSpPr txBox="1"/>
            <p:nvPr/>
          </p:nvSpPr>
          <p:spPr>
            <a:xfrm>
              <a:off x="1333499" y="3251549"/>
              <a:ext cx="5054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Proportion of subject responses</a:t>
              </a:r>
              <a:endParaRPr lang="en-US" sz="16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3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children use discourse cues to interpret ambiguous pronouns (consistent with Song &amp; Fisher 2005, Hartshorne &amp; </a:t>
            </a:r>
            <a:r>
              <a:rPr lang="en-US" dirty="0" err="1" smtClean="0"/>
              <a:t>Snedeker</a:t>
            </a:r>
            <a:r>
              <a:rPr lang="en-US" dirty="0" smtClean="0"/>
              <a:t> 2015, etc.) although they go through different stages.</a:t>
            </a:r>
          </a:p>
          <a:p>
            <a:r>
              <a:rPr lang="en-US" dirty="0"/>
              <a:t>T</a:t>
            </a:r>
            <a:r>
              <a:rPr lang="en-US" dirty="0" smtClean="0"/>
              <a:t>hey may take longer to use multiple cues </a:t>
            </a:r>
            <a:r>
              <a:rPr lang="en-US" i="1" dirty="0" smtClean="0"/>
              <a:t>simultaneously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Question:</a:t>
            </a:r>
            <a:r>
              <a:rPr lang="en-US" dirty="0" smtClean="0"/>
              <a:t> Why did </a:t>
            </a:r>
            <a:r>
              <a:rPr lang="en-US" dirty="0"/>
              <a:t>children </a:t>
            </a:r>
            <a:r>
              <a:rPr lang="en-US" dirty="0" smtClean="0"/>
              <a:t>overall prefer </a:t>
            </a:r>
            <a:r>
              <a:rPr lang="en-US" dirty="0"/>
              <a:t>the object antecedent?</a:t>
            </a:r>
          </a:p>
          <a:p>
            <a:pPr lvl="1"/>
            <a:r>
              <a:rPr lang="en-US" dirty="0" smtClean="0"/>
              <a:t>Possibility 1</a:t>
            </a:r>
            <a:r>
              <a:rPr lang="en-US" dirty="0"/>
              <a:t>: </a:t>
            </a:r>
            <a:r>
              <a:rPr lang="en-US" dirty="0" smtClean="0"/>
              <a:t>Reliance on </a:t>
            </a:r>
            <a:r>
              <a:rPr lang="en-US" dirty="0"/>
              <a:t>recent information.</a:t>
            </a:r>
          </a:p>
          <a:p>
            <a:pPr lvl="1"/>
            <a:r>
              <a:rPr lang="en-US" dirty="0" smtClean="0"/>
              <a:t>Possibility 2</a:t>
            </a:r>
            <a:r>
              <a:rPr lang="en-US" dirty="0"/>
              <a:t>: Bias towards </a:t>
            </a:r>
            <a:r>
              <a:rPr lang="en-US" dirty="0" smtClean="0"/>
              <a:t>the Result interpretation. 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arenR" startAt="10"/>
            </a:pPr>
            <a:r>
              <a:rPr lang="en-US" dirty="0"/>
              <a:t> </a:t>
            </a:r>
            <a:r>
              <a:rPr lang="en-US" b="1" dirty="0"/>
              <a:t>Occasion</a:t>
            </a:r>
            <a:r>
              <a:rPr lang="en-US" dirty="0"/>
              <a:t>: </a:t>
            </a:r>
            <a:r>
              <a:rPr lang="en-US" i="1" dirty="0"/>
              <a:t>Juan le </a:t>
            </a:r>
            <a:r>
              <a:rPr lang="en-US" i="1" dirty="0" err="1"/>
              <a:t>pega</a:t>
            </a:r>
            <a:r>
              <a:rPr lang="en-US" i="1" dirty="0"/>
              <a:t> a Pedro y </a:t>
            </a:r>
            <a:r>
              <a:rPr lang="en-US" i="1" dirty="0" err="1"/>
              <a:t>después</a:t>
            </a:r>
            <a:r>
              <a:rPr lang="en-US" i="1" dirty="0"/>
              <a:t> {</a:t>
            </a:r>
            <a:r>
              <a:rPr lang="en-US" i="1" dirty="0" err="1"/>
              <a:t>ø</a:t>
            </a:r>
            <a:r>
              <a:rPr lang="en-US" i="1" dirty="0"/>
              <a:t>/</a:t>
            </a:r>
            <a:r>
              <a:rPr lang="en-US" i="1" dirty="0" err="1"/>
              <a:t>él</a:t>
            </a:r>
            <a:r>
              <a:rPr lang="en-US" i="1" dirty="0"/>
              <a:t>} se </a:t>
            </a:r>
            <a:r>
              <a:rPr lang="en-US" i="1" dirty="0" err="1"/>
              <a:t>va</a:t>
            </a:r>
            <a:r>
              <a:rPr lang="en-US" dirty="0" err="1"/>
              <a:t>.</a:t>
            </a:r>
            <a:r>
              <a:rPr lang="en-US" dirty="0"/>
              <a:t> 		</a:t>
            </a:r>
            <a:r>
              <a:rPr lang="en-US" dirty="0" smtClean="0"/>
              <a:t>Juan </a:t>
            </a:r>
            <a:r>
              <a:rPr lang="en-US" dirty="0"/>
              <a:t>hits Pedro and then {</a:t>
            </a:r>
            <a:r>
              <a:rPr lang="en-US" i="1" dirty="0"/>
              <a:t>pro</a:t>
            </a:r>
            <a:r>
              <a:rPr lang="en-US" dirty="0"/>
              <a:t>/he} leaves.</a:t>
            </a:r>
          </a:p>
          <a:p>
            <a:pPr marL="35083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4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Expts</a:t>
            </a:r>
            <a:r>
              <a:rPr lang="en-US" dirty="0" smtClean="0"/>
              <a:t>. </a:t>
            </a:r>
            <a:r>
              <a:rPr lang="en-US" dirty="0"/>
              <a:t>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 1: </a:t>
            </a:r>
            <a:r>
              <a:rPr lang="en-US" dirty="0" smtClean="0"/>
              <a:t>Eliminate the sequential/causal ambiguity.</a:t>
            </a:r>
          </a:p>
          <a:p>
            <a:r>
              <a:rPr lang="en-US" b="1" dirty="0" smtClean="0">
                <a:sym typeface="Wingdings"/>
              </a:rPr>
              <a:t>Goal 2: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How </a:t>
            </a:r>
            <a:r>
              <a:rPr lang="en-US" dirty="0"/>
              <a:t>do discourse cues interact with number </a:t>
            </a:r>
            <a:r>
              <a:rPr lang="en-US" dirty="0" smtClean="0"/>
              <a:t>cues?</a:t>
            </a:r>
          </a:p>
          <a:p>
            <a:r>
              <a:rPr lang="en-US" dirty="0"/>
              <a:t>Expt. 3: tests sensitivity to Parallel and Contrast</a:t>
            </a:r>
          </a:p>
          <a:p>
            <a:r>
              <a:rPr lang="en-US" dirty="0"/>
              <a:t>Expt. 4: pits Parallelism against number 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5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3: Parallel &amp;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739900"/>
            <a:ext cx="8470900" cy="4851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Parallel (Contrast) favors antecedents in the same (opposite) grammatical function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 startAt="11"/>
            </a:pPr>
            <a:r>
              <a:rPr lang="en-US" dirty="0" smtClean="0"/>
              <a:t>Powell liked Cheney and he admired him, too.			</a:t>
            </a:r>
            <a:r>
              <a:rPr lang="en-US" b="1" dirty="0" smtClean="0">
                <a:solidFill>
                  <a:srgbClr val="B0BCC1"/>
                </a:solidFill>
              </a:rPr>
              <a:t>parallel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arenR" startAt="11"/>
            </a:pPr>
            <a:r>
              <a:rPr lang="en-US" dirty="0" smtClean="0"/>
              <a:t>Powell liked Cheney but he hated him.			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contrast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Unfortunately, Parallel/Contrast co-occurs with </a:t>
            </a:r>
            <a:r>
              <a:rPr lang="en-US" dirty="0" smtClean="0">
                <a:solidFill>
                  <a:srgbClr val="FF0000"/>
                </a:solidFill>
              </a:rPr>
              <a:t>null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0090"/>
                </a:solidFill>
              </a:rPr>
              <a:t>overt</a:t>
            </a:r>
            <a:r>
              <a:rPr lang="en-US" dirty="0" smtClean="0"/>
              <a:t>. So we compare </a:t>
            </a:r>
            <a:r>
              <a:rPr lang="en-US" dirty="0">
                <a:solidFill>
                  <a:srgbClr val="FF0000"/>
                </a:solidFill>
              </a:rPr>
              <a:t>null</a:t>
            </a:r>
            <a:r>
              <a:rPr lang="en-US" dirty="0"/>
              <a:t>/</a:t>
            </a:r>
            <a:r>
              <a:rPr lang="en-US" dirty="0">
                <a:solidFill>
                  <a:srgbClr val="000090"/>
                </a:solidFill>
              </a:rPr>
              <a:t>overt</a:t>
            </a:r>
            <a:r>
              <a:rPr lang="en-US" dirty="0" smtClean="0"/>
              <a:t> subjects alone vs. accompanied by relation marking.</a:t>
            </a:r>
          </a:p>
          <a:p>
            <a:pPr marL="457200" indent="-457200">
              <a:buFont typeface="+mj-lt"/>
              <a:buAutoNum type="arabicParenR" startAt="13"/>
            </a:pPr>
            <a:r>
              <a:rPr lang="en-US" dirty="0"/>
              <a:t> </a:t>
            </a:r>
            <a:r>
              <a:rPr lang="en-US" b="1" dirty="0" smtClean="0"/>
              <a:t>Null (+Parallel)</a:t>
            </a:r>
            <a:r>
              <a:rPr lang="en-US" dirty="0" smtClean="0"/>
              <a:t>: </a:t>
            </a:r>
            <a:r>
              <a:rPr lang="en-US" i="1" dirty="0" err="1"/>
              <a:t>María</a:t>
            </a:r>
            <a:r>
              <a:rPr lang="en-US" i="1" dirty="0"/>
              <a:t> </a:t>
            </a:r>
            <a:r>
              <a:rPr lang="en-US" i="1" dirty="0" err="1"/>
              <a:t>abraza</a:t>
            </a:r>
            <a:r>
              <a:rPr lang="en-US" i="1" dirty="0"/>
              <a:t> a Sara, y </a:t>
            </a:r>
            <a:r>
              <a:rPr lang="en-US" i="1" dirty="0" err="1" smtClean="0">
                <a:solidFill>
                  <a:srgbClr val="FF0000"/>
                </a:solidFill>
              </a:rPr>
              <a:t>ø</a:t>
            </a:r>
            <a:r>
              <a:rPr lang="en-US" i="1" dirty="0" smtClean="0"/>
              <a:t> </a:t>
            </a:r>
            <a:r>
              <a:rPr lang="en-US" i="1" dirty="0" err="1" smtClean="0"/>
              <a:t>abraza</a:t>
            </a:r>
            <a:r>
              <a:rPr lang="en-US" i="1" dirty="0" smtClean="0"/>
              <a:t> </a:t>
            </a:r>
            <a:r>
              <a:rPr lang="en-US" i="1" dirty="0"/>
              <a:t>a Pedro {</a:t>
            </a:r>
            <a:r>
              <a:rPr lang="en-US" i="1" dirty="0" err="1"/>
              <a:t>también</a:t>
            </a:r>
            <a:r>
              <a:rPr lang="en-US" dirty="0"/>
              <a:t>}</a:t>
            </a:r>
            <a:r>
              <a:rPr lang="en-US" dirty="0" smtClean="0"/>
              <a:t>. </a:t>
            </a:r>
            <a:r>
              <a:rPr lang="en-US" dirty="0"/>
              <a:t>		</a:t>
            </a:r>
            <a:r>
              <a:rPr lang="en-US" dirty="0" smtClean="0"/>
              <a:t>	Mary hugs Sara and </a:t>
            </a:r>
            <a:r>
              <a:rPr lang="en-US" i="1" dirty="0" smtClean="0">
                <a:solidFill>
                  <a:srgbClr val="FF0000"/>
                </a:solidFill>
              </a:rPr>
              <a:t>pro</a:t>
            </a:r>
            <a:r>
              <a:rPr lang="en-US" i="1" dirty="0" smtClean="0"/>
              <a:t> </a:t>
            </a:r>
            <a:r>
              <a:rPr lang="en-US" dirty="0" smtClean="0"/>
              <a:t>hugs Pedro (too).</a:t>
            </a:r>
            <a:endParaRPr lang="en-US" dirty="0"/>
          </a:p>
          <a:p>
            <a:pPr marL="457200" indent="-457200">
              <a:buFont typeface="+mj-lt"/>
              <a:buAutoNum type="arabicParenR" startAt="13"/>
            </a:pPr>
            <a:r>
              <a:rPr lang="en-US" dirty="0"/>
              <a:t> </a:t>
            </a:r>
            <a:r>
              <a:rPr lang="en-US" b="1" dirty="0" smtClean="0"/>
              <a:t>Overt (+Contrast)</a:t>
            </a:r>
            <a:r>
              <a:rPr lang="en-US" dirty="0" smtClean="0"/>
              <a:t>: </a:t>
            </a:r>
            <a:r>
              <a:rPr lang="en-US" i="1" dirty="0" err="1"/>
              <a:t>María</a:t>
            </a:r>
            <a:r>
              <a:rPr lang="en-US" i="1" dirty="0"/>
              <a:t> </a:t>
            </a:r>
            <a:r>
              <a:rPr lang="en-US" i="1" dirty="0" err="1"/>
              <a:t>abraza</a:t>
            </a:r>
            <a:r>
              <a:rPr lang="en-US" i="1" dirty="0"/>
              <a:t> a Sara</a:t>
            </a:r>
            <a:r>
              <a:rPr lang="en-US" i="1" dirty="0" smtClean="0"/>
              <a:t>,{</a:t>
            </a:r>
            <a:r>
              <a:rPr lang="en-US" i="1" dirty="0" err="1" smtClean="0"/>
              <a:t>pero</a:t>
            </a:r>
            <a:r>
              <a:rPr lang="en-US" i="1" dirty="0" smtClean="0"/>
              <a:t>} </a:t>
            </a:r>
            <a:r>
              <a:rPr lang="en-US" i="1" dirty="0" err="1" smtClean="0">
                <a:solidFill>
                  <a:srgbClr val="000090"/>
                </a:solidFill>
              </a:rPr>
              <a:t>ella</a:t>
            </a:r>
            <a:r>
              <a:rPr lang="en-US" i="1" dirty="0" smtClean="0">
                <a:solidFill>
                  <a:srgbClr val="000090"/>
                </a:solidFill>
              </a:rPr>
              <a:t> </a:t>
            </a:r>
            <a:r>
              <a:rPr lang="en-US" i="1" dirty="0" err="1"/>
              <a:t>abraza</a:t>
            </a:r>
            <a:r>
              <a:rPr lang="en-US" i="1" dirty="0"/>
              <a:t> a </a:t>
            </a:r>
            <a:r>
              <a:rPr lang="en-US" i="1" dirty="0" smtClean="0"/>
              <a:t>Pedro</a:t>
            </a:r>
            <a:r>
              <a:rPr lang="en-US" dirty="0" smtClean="0"/>
              <a:t>.</a:t>
            </a:r>
            <a:r>
              <a:rPr lang="en-US" dirty="0"/>
              <a:t>		       </a:t>
            </a:r>
            <a:r>
              <a:rPr lang="en-US" dirty="0" smtClean="0"/>
              <a:t>		Mary </a:t>
            </a:r>
            <a:r>
              <a:rPr lang="en-US" dirty="0"/>
              <a:t>hugs Sara </a:t>
            </a:r>
            <a:r>
              <a:rPr lang="en-US" dirty="0" smtClean="0"/>
              <a:t>(but) </a:t>
            </a:r>
            <a:r>
              <a:rPr lang="en-US" dirty="0" smtClean="0">
                <a:solidFill>
                  <a:srgbClr val="000090"/>
                </a:solidFill>
              </a:rPr>
              <a:t>she</a:t>
            </a:r>
            <a:r>
              <a:rPr lang="en-US" dirty="0" smtClean="0"/>
              <a:t> hugs Pedro.</a:t>
            </a:r>
            <a:endParaRPr lang="en-US" dirty="0"/>
          </a:p>
        </p:txBody>
      </p:sp>
      <p:sp>
        <p:nvSpPr>
          <p:cNvPr id="4" name="Right Bracket 3"/>
          <p:cNvSpPr/>
          <p:nvPr/>
        </p:nvSpPr>
        <p:spPr>
          <a:xfrm rot="5400000">
            <a:off x="2386865" y="1740635"/>
            <a:ext cx="128470" cy="2463800"/>
          </a:xfrm>
          <a:prstGeom prst="rightBracket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 rot="5400000">
            <a:off x="3066314" y="3105886"/>
            <a:ext cx="128471" cy="901700"/>
          </a:xfrm>
          <a:prstGeom prst="rightBracket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/>
          <p:cNvSpPr/>
          <p:nvPr/>
        </p:nvSpPr>
        <p:spPr>
          <a:xfrm rot="5400000">
            <a:off x="3793389" y="1413241"/>
            <a:ext cx="128471" cy="2495550"/>
          </a:xfrm>
          <a:prstGeom prst="rightBracket">
            <a:avLst/>
          </a:prstGeom>
          <a:ln>
            <a:headEnd type="none"/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 rot="5400000">
            <a:off x="2741730" y="1984141"/>
            <a:ext cx="307738" cy="3352801"/>
          </a:xfrm>
          <a:prstGeom prst="rightBracket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take to understand a pronoun?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679699"/>
            <a:ext cx="5627687" cy="3385821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Dynamic semantics (discourse level)</a:t>
            </a:r>
          </a:p>
          <a:p>
            <a:r>
              <a:rPr lang="en-US" dirty="0">
                <a:sym typeface="Wingdings"/>
              </a:rPr>
              <a:t>Phi-feature </a:t>
            </a:r>
            <a:r>
              <a:rPr lang="en-US" dirty="0" smtClean="0">
                <a:sym typeface="Wingdings"/>
              </a:rPr>
              <a:t>semantics (</a:t>
            </a:r>
            <a:r>
              <a:rPr lang="en-US" dirty="0" err="1" smtClean="0">
                <a:sym typeface="Wingdings"/>
              </a:rPr>
              <a:t>implicatures</a:t>
            </a:r>
            <a:r>
              <a:rPr lang="en-US" dirty="0" smtClean="0">
                <a:sym typeface="Wingdings"/>
              </a:rPr>
              <a:t>)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Principle B (sentence level)</a:t>
            </a:r>
          </a:p>
          <a:p>
            <a:r>
              <a:rPr lang="en-US" dirty="0" smtClean="0">
                <a:sym typeface="Wingdings"/>
              </a:rPr>
              <a:t>Morphological marking (word level)</a:t>
            </a:r>
          </a:p>
          <a:p>
            <a:r>
              <a:rPr lang="en-US" dirty="0" smtClean="0">
                <a:sym typeface="Wingdings"/>
              </a:rPr>
              <a:t>Phonology (sub-word level)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70700" y="2679699"/>
            <a:ext cx="1219200" cy="2833133"/>
            <a:chOff x="6870700" y="2679699"/>
            <a:chExt cx="1219200" cy="283313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467600" y="3251200"/>
              <a:ext cx="12700" cy="1676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870700" y="267969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higher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0700" y="51435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lower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H1: If children are </a:t>
            </a:r>
            <a:r>
              <a:rPr lang="en-US" dirty="0" smtClean="0"/>
              <a:t>sensitive to…</a:t>
            </a:r>
          </a:p>
          <a:p>
            <a:pPr lvl="1"/>
            <a:r>
              <a:rPr lang="en-US" b="1" dirty="0" smtClean="0"/>
              <a:t>Parallelism</a:t>
            </a:r>
            <a:r>
              <a:rPr lang="en-US" dirty="0" smtClean="0"/>
              <a:t>, then </a:t>
            </a:r>
            <a:r>
              <a:rPr lang="en-US" dirty="0"/>
              <a:t>they should associate </a:t>
            </a:r>
            <a:r>
              <a:rPr lang="en-US" u="sng" dirty="0"/>
              <a:t>subject</a:t>
            </a:r>
            <a:r>
              <a:rPr lang="en-US" dirty="0"/>
              <a:t> pronouns to </a:t>
            </a:r>
            <a:r>
              <a:rPr lang="en-US" u="sng" dirty="0" smtClean="0"/>
              <a:t>subject</a:t>
            </a:r>
            <a:r>
              <a:rPr lang="en-US" dirty="0" smtClean="0"/>
              <a:t> antecedents when marked with </a:t>
            </a:r>
            <a:r>
              <a:rPr lang="en-US" i="1" dirty="0" err="1" smtClean="0"/>
              <a:t>también</a:t>
            </a:r>
            <a:r>
              <a:rPr lang="en-US" dirty="0" smtClean="0"/>
              <a:t> (“too”).</a:t>
            </a:r>
          </a:p>
          <a:p>
            <a:pPr lvl="1"/>
            <a:r>
              <a:rPr lang="en-US" b="1" dirty="0" smtClean="0"/>
              <a:t>Contrast</a:t>
            </a:r>
            <a:r>
              <a:rPr lang="en-US" dirty="0" smtClean="0"/>
              <a:t>, </a:t>
            </a:r>
            <a:r>
              <a:rPr lang="en-US" dirty="0"/>
              <a:t>they should associate </a:t>
            </a:r>
            <a:r>
              <a:rPr lang="en-US" u="sng" dirty="0"/>
              <a:t>subject</a:t>
            </a:r>
            <a:r>
              <a:rPr lang="en-US" dirty="0"/>
              <a:t> pronouns </a:t>
            </a:r>
            <a:r>
              <a:rPr lang="en-US" dirty="0" smtClean="0"/>
              <a:t>to </a:t>
            </a:r>
            <a:r>
              <a:rPr lang="en-US" u="sng" dirty="0" smtClean="0"/>
              <a:t>object</a:t>
            </a:r>
            <a:r>
              <a:rPr lang="en-US" dirty="0" smtClean="0"/>
              <a:t> </a:t>
            </a:r>
            <a:r>
              <a:rPr lang="en-US" dirty="0"/>
              <a:t>antecedents when marked with </a:t>
            </a:r>
            <a:r>
              <a:rPr lang="en-US" i="1" dirty="0" err="1" smtClean="0"/>
              <a:t>pero</a:t>
            </a:r>
            <a:r>
              <a:rPr lang="en-US" dirty="0" smtClean="0"/>
              <a:t> (“but”).</a:t>
            </a:r>
            <a:endParaRPr lang="en-US" dirty="0"/>
          </a:p>
          <a:p>
            <a:r>
              <a:rPr lang="en-US" dirty="0"/>
              <a:t>H2: If not, then all we expect is for older children to associate </a:t>
            </a:r>
            <a:r>
              <a:rPr lang="en-US" i="1" dirty="0"/>
              <a:t>pro</a:t>
            </a:r>
            <a:r>
              <a:rPr lang="en-US" dirty="0"/>
              <a:t> to subject </a:t>
            </a:r>
            <a:r>
              <a:rPr lang="en-US" dirty="0" smtClean="0"/>
              <a:t>antecedents, regardless of relation marking.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Exp. 3: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51" y="1739901"/>
            <a:ext cx="8403549" cy="18740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Adults: </a:t>
            </a:r>
            <a:r>
              <a:rPr lang="en-US" b="1" i="1" dirty="0">
                <a:solidFill>
                  <a:srgbClr val="FF0000"/>
                </a:solidFill>
              </a:rPr>
              <a:t>pro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always associated to subject, </a:t>
            </a:r>
            <a:r>
              <a:rPr lang="en-US" dirty="0" smtClean="0">
                <a:solidFill>
                  <a:srgbClr val="000090"/>
                </a:solidFill>
              </a:rPr>
              <a:t>overt </a:t>
            </a:r>
            <a:r>
              <a:rPr lang="en-US" b="1" dirty="0" smtClean="0">
                <a:solidFill>
                  <a:schemeClr val="tx1"/>
                </a:solidFill>
              </a:rPr>
              <a:t>+ Contrast </a:t>
            </a:r>
            <a:r>
              <a:rPr lang="en-US" dirty="0" smtClean="0"/>
              <a:t>associated </a:t>
            </a:r>
            <a:r>
              <a:rPr lang="en-US" dirty="0"/>
              <a:t>to o</a:t>
            </a:r>
            <a:r>
              <a:rPr lang="en-US" dirty="0" smtClean="0"/>
              <a:t>bject </a:t>
            </a:r>
          </a:p>
          <a:p>
            <a:r>
              <a:rPr lang="en-US" dirty="0" smtClean="0"/>
              <a:t>Children: </a:t>
            </a:r>
            <a:endParaRPr lang="en-US" dirty="0"/>
          </a:p>
          <a:p>
            <a:pPr lvl="1"/>
            <a:r>
              <a:rPr lang="en-US" dirty="0" smtClean="0"/>
              <a:t>Only the older children associate </a:t>
            </a:r>
            <a:r>
              <a:rPr lang="en-US" b="1" i="1" dirty="0" smtClean="0">
                <a:solidFill>
                  <a:srgbClr val="FF0000"/>
                </a:solidFill>
              </a:rPr>
              <a:t>pro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subject antecedent, regardless of marking.</a:t>
            </a:r>
          </a:p>
          <a:p>
            <a:pPr lvl="1"/>
            <a:r>
              <a:rPr lang="en-US" dirty="0"/>
              <a:t>No more object preference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1" y="3784601"/>
            <a:ext cx="7952165" cy="2887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199" y="4469069"/>
            <a:ext cx="431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***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32310" y="4220159"/>
            <a:ext cx="431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***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86410" y="4650674"/>
            <a:ext cx="431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**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9520" y="4678548"/>
            <a:ext cx="431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**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88120" y="5261848"/>
            <a:ext cx="431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**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34410" y="4720453"/>
            <a:ext cx="431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*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55699" y="3613974"/>
            <a:ext cx="505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Proportion of subject responses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3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 1</a:t>
            </a:r>
            <a:r>
              <a:rPr lang="en-US" dirty="0" smtClean="0"/>
              <a:t>: </a:t>
            </a:r>
            <a:r>
              <a:rPr lang="en-US" dirty="0"/>
              <a:t>K</a:t>
            </a:r>
            <a:r>
              <a:rPr lang="en-US" dirty="0" smtClean="0"/>
              <a:t>ill the recency hypothesis. (No more object bias.)</a:t>
            </a:r>
          </a:p>
          <a:p>
            <a:r>
              <a:rPr lang="en-US" b="1" dirty="0" smtClean="0"/>
              <a:t>Goal 2</a:t>
            </a:r>
            <a:r>
              <a:rPr lang="en-US" dirty="0" smtClean="0"/>
              <a:t>: No evidence that children use Parallelism or Contrast to interpret pronouns.</a:t>
            </a:r>
          </a:p>
          <a:p>
            <a:pPr lvl="1"/>
            <a:r>
              <a:rPr lang="en-US" b="1" dirty="0" smtClean="0"/>
              <a:t>But</a:t>
            </a:r>
            <a:r>
              <a:rPr lang="en-US" dirty="0" smtClean="0"/>
              <a:t> can Parallelism still </a:t>
            </a:r>
            <a:r>
              <a:rPr lang="en-US" i="1" dirty="0" smtClean="0"/>
              <a:t>facilitate</a:t>
            </a:r>
            <a:r>
              <a:rPr lang="en-US" dirty="0" smtClean="0"/>
              <a:t> processing of pronominal features?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39900"/>
            <a:ext cx="8458200" cy="4325621"/>
          </a:xfrm>
        </p:spPr>
        <p:txBody>
          <a:bodyPr>
            <a:normAutofit fontScale="92500" lnSpcReduction="10000"/>
          </a:bodyPr>
          <a:lstStyle/>
          <a:p>
            <a:pPr marL="517842"/>
            <a:r>
              <a:rPr lang="en-US" dirty="0" smtClean="0"/>
              <a:t>Expt. 4: pitting </a:t>
            </a:r>
            <a:r>
              <a:rPr lang="en-US" dirty="0"/>
              <a:t>N</a:t>
            </a:r>
            <a:r>
              <a:rPr lang="en-US" dirty="0" smtClean="0"/>
              <a:t>umber against Parallelism</a:t>
            </a:r>
          </a:p>
          <a:p>
            <a:pPr marL="632142" indent="-457200">
              <a:buFont typeface="+mj-lt"/>
              <a:buAutoNum type="arabicParenR" startAt="15"/>
            </a:pPr>
            <a:r>
              <a:rPr lang="en-US" sz="2000" dirty="0" smtClean="0"/>
              <a:t> </a:t>
            </a:r>
            <a:r>
              <a:rPr lang="en-US" sz="2000" i="1" dirty="0" smtClean="0"/>
              <a:t>La </a:t>
            </a:r>
            <a:r>
              <a:rPr lang="en-US" sz="2000" i="1" dirty="0" err="1"/>
              <a:t>maestra</a:t>
            </a:r>
            <a:r>
              <a:rPr lang="en-US" sz="2000" i="1" dirty="0"/>
              <a:t> </a:t>
            </a:r>
            <a:r>
              <a:rPr lang="en-US" sz="2000" i="1" dirty="0" err="1"/>
              <a:t>abraza</a:t>
            </a:r>
            <a:r>
              <a:rPr lang="en-US" sz="2000" i="1" dirty="0"/>
              <a:t> a </a:t>
            </a:r>
            <a:r>
              <a:rPr lang="en-US" sz="2000" i="1" dirty="0" err="1"/>
              <a:t>las</a:t>
            </a:r>
            <a:r>
              <a:rPr lang="en-US" sz="2000" i="1" dirty="0"/>
              <a:t> </a:t>
            </a:r>
            <a:r>
              <a:rPr lang="en-US" sz="2000" i="1" dirty="0" err="1"/>
              <a:t>niñas</a:t>
            </a:r>
            <a:r>
              <a:rPr lang="en-US" sz="2000" i="1" dirty="0"/>
              <a:t> </a:t>
            </a:r>
            <a:r>
              <a:rPr lang="en-US" sz="2000" i="1" dirty="0" smtClean="0"/>
              <a:t>y </a:t>
            </a:r>
            <a:r>
              <a:rPr lang="en-US" sz="2000" i="1" dirty="0" err="1" smtClean="0"/>
              <a:t>abraza</a:t>
            </a:r>
            <a:r>
              <a:rPr lang="en-US" sz="2000" i="1" dirty="0"/>
              <a:t>-SG a los </a:t>
            </a:r>
            <a:r>
              <a:rPr lang="en-US" sz="2000" i="1" dirty="0" err="1"/>
              <a:t>niños</a:t>
            </a:r>
            <a:r>
              <a:rPr lang="en-US" sz="2000" i="1" dirty="0"/>
              <a:t> </a:t>
            </a:r>
            <a:r>
              <a:rPr lang="en-US" sz="2000" i="1" dirty="0" err="1" smtClean="0"/>
              <a:t>también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congruent</a:t>
            </a:r>
            <a:r>
              <a:rPr lang="en-US" sz="2000" dirty="0" smtClean="0">
                <a:solidFill>
                  <a:schemeClr val="accent5"/>
                </a:solidFill>
              </a:rPr>
              <a:t>    </a:t>
            </a:r>
            <a:r>
              <a:rPr lang="en-US" sz="2000" dirty="0" smtClean="0"/>
              <a:t>The teacher (</a:t>
            </a:r>
            <a:r>
              <a:rPr lang="en-US" sz="2000" dirty="0" err="1" smtClean="0"/>
              <a:t>Sg</a:t>
            </a:r>
            <a:r>
              <a:rPr lang="en-US" sz="2000" dirty="0" smtClean="0"/>
              <a:t>) hugs the girls (Pl) and </a:t>
            </a:r>
            <a:r>
              <a:rPr lang="en-US" sz="2000" b="1" i="1" dirty="0">
                <a:solidFill>
                  <a:srgbClr val="FF0000"/>
                </a:solidFill>
              </a:rPr>
              <a:t>pro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hugs-3Sg the boys too.</a:t>
            </a:r>
            <a:r>
              <a:rPr lang="en-US" sz="2000" dirty="0">
                <a:solidFill>
                  <a:schemeClr val="accent5"/>
                </a:solidFill>
              </a:rPr>
              <a:t>	</a:t>
            </a:r>
            <a:endParaRPr lang="en-US" sz="2000" dirty="0"/>
          </a:p>
          <a:p>
            <a:pPr marL="632142" indent="-457200">
              <a:buFont typeface="+mj-lt"/>
              <a:buAutoNum type="arabicParenR" startAt="15"/>
            </a:pPr>
            <a:endParaRPr lang="en-US" sz="2000" dirty="0" smtClean="0"/>
          </a:p>
          <a:p>
            <a:pPr marL="632142" indent="-457200">
              <a:buFont typeface="+mj-lt"/>
              <a:buAutoNum type="arabicParenR" startAt="15"/>
            </a:pPr>
            <a:r>
              <a:rPr lang="en-US" sz="2000" dirty="0" smtClean="0"/>
              <a:t> </a:t>
            </a:r>
            <a:r>
              <a:rPr lang="en-US" sz="2000" i="1" dirty="0" smtClean="0"/>
              <a:t>Las </a:t>
            </a:r>
            <a:r>
              <a:rPr lang="en-US" sz="2000" i="1" dirty="0" err="1"/>
              <a:t>niñas</a:t>
            </a:r>
            <a:r>
              <a:rPr lang="en-US" sz="2000" i="1" dirty="0"/>
              <a:t> </a:t>
            </a:r>
            <a:r>
              <a:rPr lang="en-US" sz="2000" i="1" dirty="0" err="1"/>
              <a:t>abrazan</a:t>
            </a:r>
            <a:r>
              <a:rPr lang="en-US" sz="2000" i="1" dirty="0"/>
              <a:t> a la </a:t>
            </a:r>
            <a:r>
              <a:rPr lang="en-US" sz="2000" i="1" dirty="0" err="1"/>
              <a:t>maestra</a:t>
            </a:r>
            <a:r>
              <a:rPr lang="en-US" sz="2000" i="1" dirty="0"/>
              <a:t> y </a:t>
            </a:r>
            <a:r>
              <a:rPr lang="en-US" sz="2000" i="1" dirty="0" err="1" smtClean="0"/>
              <a:t>abaza</a:t>
            </a:r>
            <a:r>
              <a:rPr lang="en-US" sz="2000" i="1" dirty="0" smtClean="0"/>
              <a:t>-SG </a:t>
            </a:r>
            <a:r>
              <a:rPr lang="en-US" sz="2000" i="1" dirty="0"/>
              <a:t>a los </a:t>
            </a:r>
            <a:r>
              <a:rPr lang="en-US" sz="2000" i="1" dirty="0" err="1"/>
              <a:t>niños</a:t>
            </a:r>
            <a:r>
              <a:rPr lang="en-US" sz="2000" i="1" dirty="0"/>
              <a:t> </a:t>
            </a:r>
            <a:r>
              <a:rPr lang="en-US" sz="2000" i="1" dirty="0" err="1" smtClean="0"/>
              <a:t>también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incongruent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The girls (Pl) hug </a:t>
            </a:r>
            <a:r>
              <a:rPr lang="en-US" sz="2000" dirty="0"/>
              <a:t>the </a:t>
            </a:r>
            <a:r>
              <a:rPr lang="en-US" sz="2000" dirty="0" smtClean="0"/>
              <a:t>teacher (</a:t>
            </a:r>
            <a:r>
              <a:rPr lang="en-US" sz="2000" dirty="0" err="1" smtClean="0"/>
              <a:t>Sg</a:t>
            </a:r>
            <a:r>
              <a:rPr lang="en-US" sz="2000" dirty="0" smtClean="0"/>
              <a:t>) and </a:t>
            </a:r>
            <a:r>
              <a:rPr lang="en-US" sz="2000" b="1" i="1" dirty="0">
                <a:solidFill>
                  <a:srgbClr val="FF0000"/>
                </a:solidFill>
              </a:rPr>
              <a:t>pro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hugs-3Sg </a:t>
            </a:r>
            <a:r>
              <a:rPr lang="en-US" sz="2000" dirty="0"/>
              <a:t>the boys too</a:t>
            </a:r>
            <a:r>
              <a:rPr lang="en-US" sz="2000" dirty="0" smtClean="0"/>
              <a:t>.</a:t>
            </a:r>
          </a:p>
          <a:p>
            <a:pPr marL="632142" indent="-457200">
              <a:buFont typeface="+mj-lt"/>
              <a:buAutoNum type="arabicParenR" startAt="15"/>
            </a:pPr>
            <a:endParaRPr lang="en-US" sz="2000" dirty="0"/>
          </a:p>
          <a:p>
            <a:pPr marL="632142" indent="-457200">
              <a:buFont typeface="+mj-lt"/>
              <a:buAutoNum type="arabicParenR" startAt="15"/>
            </a:pPr>
            <a:endParaRPr lang="en-US" sz="2000" dirty="0" smtClean="0"/>
          </a:p>
          <a:p>
            <a:pPr marL="174942" indent="0">
              <a:buNone/>
            </a:pPr>
            <a:r>
              <a:rPr lang="en-US" sz="2000" dirty="0" smtClean="0"/>
              <a:t>H3: If kids use Parallelism to facilitate processing of pronouns, they will be much better at interpreting number in congruent vs. incongruent conditions.</a:t>
            </a:r>
            <a:endParaRPr lang="en-US" sz="2000" dirty="0"/>
          </a:p>
        </p:txBody>
      </p:sp>
      <p:sp>
        <p:nvSpPr>
          <p:cNvPr id="4" name="Right Bracket 3"/>
          <p:cNvSpPr/>
          <p:nvPr/>
        </p:nvSpPr>
        <p:spPr>
          <a:xfrm rot="5400000">
            <a:off x="3421564" y="1356623"/>
            <a:ext cx="153824" cy="3491753"/>
          </a:xfrm>
          <a:prstGeom prst="rightBracket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34031" y="4249271"/>
            <a:ext cx="3510321" cy="385596"/>
            <a:chOff x="1911832" y="3586908"/>
            <a:chExt cx="2735178" cy="425659"/>
          </a:xfrm>
        </p:grpSpPr>
        <p:sp>
          <p:nvSpPr>
            <p:cNvPr id="7" name="Right Bracket 6"/>
            <p:cNvSpPr/>
            <p:nvPr/>
          </p:nvSpPr>
          <p:spPr>
            <a:xfrm rot="5400000">
              <a:off x="3160799" y="2337941"/>
              <a:ext cx="237243" cy="2735178"/>
            </a:xfrm>
            <a:prstGeom prst="rightBracket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ultiply 7"/>
            <p:cNvSpPr/>
            <p:nvPr/>
          </p:nvSpPr>
          <p:spPr>
            <a:xfrm>
              <a:off x="3000320" y="3635736"/>
              <a:ext cx="320965" cy="376831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4: Results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778000"/>
            <a:ext cx="765810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Clear effect of congruence for all age groups.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294046"/>
              </p:ext>
            </p:extLst>
          </p:nvPr>
        </p:nvGraphicFramePr>
        <p:xfrm>
          <a:off x="457201" y="2326341"/>
          <a:ext cx="8350624" cy="365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579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Parallelism not necessarily used to interpret ambiguous pronouns, but it does facilitate comprehension of pronominal number cues.</a:t>
            </a:r>
          </a:p>
          <a:p>
            <a:r>
              <a:rPr lang="en-US" dirty="0" smtClean="0"/>
              <a:t>The dramatic effect among adults is reminiscent of studies on agreement attraction.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0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Q1: What do children know about person &amp; number features?</a:t>
            </a:r>
          </a:p>
          <a:p>
            <a:pPr lvl="1"/>
            <a:r>
              <a:rPr lang="en-US" dirty="0" smtClean="0"/>
              <a:t>They are fairly accurate at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person marking.</a:t>
            </a:r>
          </a:p>
          <a:p>
            <a:pPr lvl="1"/>
            <a:r>
              <a:rPr lang="en-US" dirty="0" smtClean="0"/>
              <a:t>Aware of the discourse-dependency of 3</a:t>
            </a:r>
            <a:r>
              <a:rPr lang="en-US" baseline="30000" dirty="0" smtClean="0"/>
              <a:t>rd</a:t>
            </a:r>
            <a:r>
              <a:rPr lang="en-US" dirty="0" smtClean="0"/>
              <a:t> person.</a:t>
            </a:r>
          </a:p>
          <a:p>
            <a:r>
              <a:rPr lang="en-US" dirty="0" smtClean="0"/>
              <a:t>Q2: What do children know about discourse cues?</a:t>
            </a:r>
          </a:p>
          <a:p>
            <a:pPr lvl="1"/>
            <a:r>
              <a:rPr lang="en-US" dirty="0" smtClean="0"/>
              <a:t>They don’t blindly choose the last-mentioned antecedent.</a:t>
            </a:r>
          </a:p>
          <a:p>
            <a:pPr lvl="1"/>
            <a:r>
              <a:rPr lang="en-US" dirty="0" smtClean="0"/>
              <a:t>They rely on different cues at distinct stages (null/overt contrast, Result vs. Occasion) before learning to integrate multiple cues together.</a:t>
            </a:r>
          </a:p>
          <a:p>
            <a:r>
              <a:rPr lang="en-US" dirty="0" smtClean="0"/>
              <a:t>Q3: How do discourse cues interact with number cues?</a:t>
            </a:r>
          </a:p>
          <a:p>
            <a:pPr lvl="1"/>
            <a:r>
              <a:rPr lang="en-US" dirty="0" smtClean="0"/>
              <a:t>Parallelism facilitates processing of number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5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evidence for top-down learning:</a:t>
            </a:r>
          </a:p>
          <a:p>
            <a:pPr lvl="1"/>
            <a:r>
              <a:rPr lang="en-US" dirty="0" smtClean="0"/>
              <a:t>High-level cues (ex. Parallelism) can facilitate comprehension of lower-level cues (ex. number).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</a:t>
            </a:r>
            <a:r>
              <a:rPr lang="en-US" dirty="0" err="1" smtClean="0"/>
              <a:t>yous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Cristina Schmitt, Alan Munn, and everyone at the MSU Language Acquisition Lab</a:t>
            </a:r>
          </a:p>
          <a:p>
            <a:pPr marL="0" indent="0">
              <a:buNone/>
            </a:pPr>
            <a:r>
              <a:rPr lang="en-US" dirty="0" smtClean="0"/>
              <a:t>Patricia de la </a:t>
            </a:r>
            <a:r>
              <a:rPr lang="en-US" dirty="0" err="1" smtClean="0"/>
              <a:t>Fuente</a:t>
            </a:r>
            <a:r>
              <a:rPr lang="en-US" dirty="0" smtClean="0"/>
              <a:t>, </a:t>
            </a:r>
            <a:r>
              <a:rPr lang="en-US" dirty="0" err="1" smtClean="0"/>
              <a:t>Bety</a:t>
            </a:r>
            <a:r>
              <a:rPr lang="en-US" dirty="0" smtClean="0"/>
              <a:t> </a:t>
            </a:r>
            <a:r>
              <a:rPr lang="en-US" dirty="0" err="1" smtClean="0"/>
              <a:t>López</a:t>
            </a:r>
            <a:r>
              <a:rPr lang="en-US" dirty="0" smtClean="0"/>
              <a:t> </a:t>
            </a:r>
            <a:r>
              <a:rPr lang="en-US" dirty="0" err="1" smtClean="0"/>
              <a:t>Juárez</a:t>
            </a:r>
            <a:r>
              <a:rPr lang="en-US" dirty="0" smtClean="0"/>
              <a:t> and the parents and kids at SEDI, Mexico City, D.F.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577" y="1794388"/>
            <a:ext cx="7345363" cy="393192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/>
              <a:t>Alonso-</a:t>
            </a:r>
            <a:r>
              <a:rPr lang="en-US" sz="1200" dirty="0" err="1"/>
              <a:t>Ovalle</a:t>
            </a:r>
            <a:r>
              <a:rPr lang="en-US" sz="1200" dirty="0"/>
              <a:t>, L., </a:t>
            </a:r>
            <a:r>
              <a:rPr lang="en-US" sz="1200" dirty="0" err="1"/>
              <a:t>Fernández</a:t>
            </a:r>
            <a:r>
              <a:rPr lang="en-US" sz="1200" dirty="0"/>
              <a:t>-Solera, S., Frazier, L., &amp; Clifton, C. (2002). Null vs. overt pronouns and the topic-focus articulation in Spanish. </a:t>
            </a:r>
            <a:r>
              <a:rPr lang="en-US" sz="1200" i="1" dirty="0"/>
              <a:t>Italian Journal of Linguistics</a:t>
            </a:r>
            <a:r>
              <a:rPr lang="en-US" sz="1200" dirty="0"/>
              <a:t>, </a:t>
            </a:r>
            <a:r>
              <a:rPr lang="en-US" sz="1200" i="1" dirty="0"/>
              <a:t>14</a:t>
            </a:r>
            <a:r>
              <a:rPr lang="en-US" sz="1200" dirty="0"/>
              <a:t>, </a:t>
            </a:r>
            <a:r>
              <a:rPr lang="en-US" sz="1200" dirty="0" smtClean="0"/>
              <a:t>151-170.</a:t>
            </a:r>
            <a:endParaRPr lang="en-US" sz="1200" dirty="0">
              <a:latin typeface="Wingdings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Asher</a:t>
            </a:r>
            <a:r>
              <a:rPr lang="en-US" sz="1200" dirty="0"/>
              <a:t>, N., &amp; </a:t>
            </a:r>
            <a:r>
              <a:rPr lang="en-US" sz="1200" dirty="0" err="1"/>
              <a:t>Lascarides</a:t>
            </a:r>
            <a:r>
              <a:rPr lang="en-US" sz="1200" dirty="0"/>
              <a:t>, A. (2003). </a:t>
            </a:r>
            <a:r>
              <a:rPr lang="en-US" sz="1200" i="1" dirty="0"/>
              <a:t>Logics of conversation</a:t>
            </a:r>
            <a:r>
              <a:rPr lang="en-US" sz="1200" dirty="0"/>
              <a:t>. Cambridge University Press</a:t>
            </a:r>
            <a:r>
              <a:rPr lang="en-US" sz="12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err="1" smtClean="0"/>
              <a:t>Carminati</a:t>
            </a:r>
            <a:r>
              <a:rPr lang="en-US" sz="1200" dirty="0"/>
              <a:t>, M. N. (2002). The processing of Italian subject pronouns. Dissertation, University of </a:t>
            </a:r>
            <a:r>
              <a:rPr lang="en-US" sz="1200" dirty="0" smtClean="0"/>
              <a:t>Massachusetts.</a:t>
            </a:r>
            <a:endParaRPr lang="en-US" sz="1200" dirty="0">
              <a:latin typeface="Wingdings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err="1" smtClean="0"/>
              <a:t>Girouard</a:t>
            </a:r>
            <a:r>
              <a:rPr lang="en-US" sz="1200" dirty="0"/>
              <a:t>, Pascale, </a:t>
            </a:r>
            <a:r>
              <a:rPr lang="en-US" sz="1200" dirty="0" err="1"/>
              <a:t>Marcelle</a:t>
            </a:r>
            <a:r>
              <a:rPr lang="en-US" sz="1200" dirty="0"/>
              <a:t> </a:t>
            </a:r>
            <a:r>
              <a:rPr lang="en-US" sz="1200" dirty="0" err="1"/>
              <a:t>Ricard</a:t>
            </a:r>
            <a:r>
              <a:rPr lang="en-US" sz="1200" dirty="0"/>
              <a:t>, and </a:t>
            </a:r>
            <a:r>
              <a:rPr lang="en-US" sz="1200" dirty="0" err="1"/>
              <a:t>Thérèse</a:t>
            </a:r>
            <a:r>
              <a:rPr lang="en-US" sz="1200" dirty="0"/>
              <a:t> </a:t>
            </a:r>
            <a:r>
              <a:rPr lang="en-US" sz="1200" dirty="0" err="1"/>
              <a:t>Gouin</a:t>
            </a:r>
            <a:r>
              <a:rPr lang="en-US" sz="1200" dirty="0"/>
              <a:t> </a:t>
            </a:r>
            <a:r>
              <a:rPr lang="en-US" sz="1200" dirty="0" err="1"/>
              <a:t>Dècarie</a:t>
            </a:r>
            <a:r>
              <a:rPr lang="en-US" sz="1200" dirty="0"/>
              <a:t>. (1997). The acquisition of personal pronouns in French-speaking and English-speaking children. Journal of Child Language, 24, 311-326</a:t>
            </a:r>
            <a:r>
              <a:rPr lang="en-US" sz="12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Hartshorne</a:t>
            </a:r>
            <a:r>
              <a:rPr lang="en-US" sz="1200" dirty="0"/>
              <a:t>, J. K., </a:t>
            </a:r>
            <a:r>
              <a:rPr lang="en-US" sz="1200" dirty="0" err="1"/>
              <a:t>Nappa</a:t>
            </a:r>
            <a:r>
              <a:rPr lang="en-US" sz="1200" dirty="0"/>
              <a:t>, R., &amp; </a:t>
            </a:r>
            <a:r>
              <a:rPr lang="en-US" sz="1200" dirty="0" err="1"/>
              <a:t>Snedeker</a:t>
            </a:r>
            <a:r>
              <a:rPr lang="en-US" sz="1200" dirty="0"/>
              <a:t>, J. (2015). Development of the first-mention bias. </a:t>
            </a:r>
            <a:r>
              <a:rPr lang="en-US" sz="1200" i="1" dirty="0"/>
              <a:t>Journal of child language</a:t>
            </a:r>
            <a:r>
              <a:rPr lang="en-US" sz="1200" dirty="0"/>
              <a:t>, </a:t>
            </a:r>
            <a:r>
              <a:rPr lang="en-US" sz="1200" i="1" dirty="0"/>
              <a:t>42</a:t>
            </a:r>
            <a:r>
              <a:rPr lang="en-US" sz="1200" dirty="0"/>
              <a:t>(02), </a:t>
            </a:r>
            <a:r>
              <a:rPr lang="en-US" sz="1200" dirty="0" smtClean="0"/>
              <a:t>423-446.</a:t>
            </a:r>
            <a:endParaRPr lang="en-US" sz="1200" dirty="0">
              <a:latin typeface="Wingdings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err="1" smtClean="0"/>
              <a:t>Kehler</a:t>
            </a:r>
            <a:r>
              <a:rPr lang="en-US" sz="1200" dirty="0"/>
              <a:t>, A. (2002). </a:t>
            </a:r>
            <a:r>
              <a:rPr lang="en-US" sz="1200" i="1" dirty="0"/>
              <a:t>Coherence, reference, and the theory of grammar</a:t>
            </a:r>
            <a:r>
              <a:rPr lang="en-US" sz="1200" dirty="0"/>
              <a:t> (pp. 172-177). Stanford, CA: </a:t>
            </a:r>
            <a:r>
              <a:rPr lang="en-US" sz="1200" dirty="0" smtClean="0"/>
              <a:t>CSLI.</a:t>
            </a:r>
            <a:endParaRPr lang="en-US" sz="1200" dirty="0">
              <a:latin typeface="Wingdings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Legendre</a:t>
            </a:r>
            <a:r>
              <a:rPr lang="en-US" sz="1200" dirty="0"/>
              <a:t>, G., </a:t>
            </a:r>
            <a:r>
              <a:rPr lang="en-US" sz="1200" dirty="0" err="1"/>
              <a:t>Barrière</a:t>
            </a:r>
            <a:r>
              <a:rPr lang="en-US" sz="1200" dirty="0"/>
              <a:t>, I., </a:t>
            </a:r>
            <a:r>
              <a:rPr lang="en-US" sz="1200" dirty="0" err="1"/>
              <a:t>Goyet</a:t>
            </a:r>
            <a:r>
              <a:rPr lang="en-US" sz="1200" dirty="0"/>
              <a:t>, L., &amp; </a:t>
            </a:r>
            <a:r>
              <a:rPr lang="en-US" sz="1200" dirty="0" err="1"/>
              <a:t>Nazzi</a:t>
            </a:r>
            <a:r>
              <a:rPr lang="en-US" sz="1200" dirty="0"/>
              <a:t>, T. (2010). On the acquisition of implicated presuppositions: Evidence from French personal pronouns. </a:t>
            </a:r>
            <a:r>
              <a:rPr lang="en-US" sz="1200" dirty="0" err="1"/>
              <a:t>In</a:t>
            </a:r>
            <a:r>
              <a:rPr lang="en-US" sz="1200" i="1" dirty="0" err="1"/>
              <a:t>Selected</a:t>
            </a:r>
            <a:r>
              <a:rPr lang="en-US" sz="1200" i="1" dirty="0"/>
              <a:t> Proceedings of the 4th Conference on Generative Approaches to Language Acquisition North America (GALANA 2010</a:t>
            </a:r>
            <a:r>
              <a:rPr lang="en-US" sz="1200" dirty="0"/>
              <a:t>), </a:t>
            </a:r>
            <a:r>
              <a:rPr lang="en-US" sz="1200" dirty="0" err="1"/>
              <a:t>Mihaela</a:t>
            </a:r>
            <a:r>
              <a:rPr lang="en-US" sz="1200" dirty="0"/>
              <a:t> </a:t>
            </a:r>
            <a:r>
              <a:rPr lang="en-US" sz="1200" dirty="0" err="1"/>
              <a:t>Pirvulescu</a:t>
            </a:r>
            <a:r>
              <a:rPr lang="en-US" sz="1200" dirty="0"/>
              <a:t> et al., eds.,</a:t>
            </a:r>
            <a:r>
              <a:rPr lang="en-US" sz="1200" dirty="0" smtClean="0"/>
              <a:t>150-162.</a:t>
            </a:r>
            <a:endParaRPr lang="en-US" sz="1200" dirty="0">
              <a:latin typeface="Wingdings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Miller</a:t>
            </a:r>
            <a:r>
              <a:rPr lang="en-US" sz="1200" dirty="0"/>
              <a:t>, K. (2013). </a:t>
            </a:r>
            <a:r>
              <a:rPr lang="en-US" sz="1200" dirty="0">
                <a:hlinkClick r:id="rId2" invalidUrl="http://childlanguagelab.la.psu.edu/publications/Miller 2013 LV&amp;C.pdf"/>
              </a:rPr>
              <a:t>Acquisition of variable rules: /s/-lenition in the speech of Chilean Spanish-speaking children and their caregivers. </a:t>
            </a:r>
            <a:r>
              <a:rPr lang="en-US" sz="1200" i="1" dirty="0"/>
              <a:t>Language Variation and Change 25, 3,</a:t>
            </a:r>
            <a:r>
              <a:rPr lang="en-US" sz="1200" dirty="0"/>
              <a:t> 311-340 </a:t>
            </a:r>
            <a:endParaRPr lang="en-US" sz="1200" dirty="0">
              <a:latin typeface="Wingdings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Smith</a:t>
            </a:r>
            <a:r>
              <a:rPr lang="en-US" sz="1200" dirty="0"/>
              <a:t>, J., Smith, Durham, and Fortune (2007). “Mam, my trousers is </a:t>
            </a:r>
            <a:r>
              <a:rPr lang="en-US" sz="1200" dirty="0" err="1"/>
              <a:t>fa’in</a:t>
            </a:r>
            <a:r>
              <a:rPr lang="en-US" sz="1200" dirty="0"/>
              <a:t> </a:t>
            </a:r>
            <a:r>
              <a:rPr lang="en-US" sz="1200" dirty="0" err="1"/>
              <a:t>doon</a:t>
            </a:r>
            <a:r>
              <a:rPr lang="en-US" sz="1200" dirty="0"/>
              <a:t>!”: Community, caregiver, and child in the acquisition of variation in a Scottish dialect. </a:t>
            </a:r>
            <a:r>
              <a:rPr lang="en-US" sz="1200" i="1" dirty="0"/>
              <a:t>Language Variation and Change</a:t>
            </a:r>
            <a:r>
              <a:rPr lang="en-US" sz="1200" dirty="0"/>
              <a:t>. vol. 19: 63-99 </a:t>
            </a:r>
            <a:endParaRPr lang="en-US" sz="1200" dirty="0">
              <a:latin typeface="Wingdings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Song</a:t>
            </a:r>
            <a:r>
              <a:rPr lang="en-US" sz="1200" dirty="0"/>
              <a:t>, H. J., and Fisher, C. (2005). Who’s “she”? Discourse prominence influences preschoolers’ comprehension of pronouns. </a:t>
            </a:r>
            <a:r>
              <a:rPr lang="en-US" sz="1200" i="1" dirty="0"/>
              <a:t>Journal of Memory and Language</a:t>
            </a:r>
            <a:r>
              <a:rPr lang="en-US" sz="1200" dirty="0"/>
              <a:t>, </a:t>
            </a:r>
            <a:r>
              <a:rPr lang="en-US" sz="1200" i="1" dirty="0"/>
              <a:t>52</a:t>
            </a:r>
            <a:r>
              <a:rPr lang="en-US" sz="1200" dirty="0"/>
              <a:t>(1), </a:t>
            </a:r>
            <a:r>
              <a:rPr lang="en-US" sz="1200" dirty="0" smtClean="0"/>
              <a:t>29-57.</a:t>
            </a:r>
            <a:endParaRPr lang="en-US" sz="1200" dirty="0">
              <a:latin typeface="Wingdings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Thornton</a:t>
            </a:r>
            <a:r>
              <a:rPr lang="en-US" sz="1200" dirty="0"/>
              <a:t>, R., &amp; Wexler, K. (1999). </a:t>
            </a:r>
            <a:r>
              <a:rPr lang="en-US" sz="1200" i="1" dirty="0"/>
              <a:t>Principle B, VP ellipsis, and interpretation in child grammar</a:t>
            </a:r>
            <a:r>
              <a:rPr lang="en-US" sz="1200" dirty="0"/>
              <a:t>. MIT press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big-picture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lower- and higher-level cues interact in the acquisition of pronouns?</a:t>
            </a:r>
          </a:p>
          <a:p>
            <a:pPr marL="808038" lvl="1" indent="-457200">
              <a:buFont typeface="+mj-lt"/>
              <a:buAutoNum type="arabicPeriod"/>
            </a:pPr>
            <a:r>
              <a:rPr lang="en-US" dirty="0" smtClean="0"/>
              <a:t>Bottom-up: Discourse cues are learned only at the point when </a:t>
            </a:r>
            <a:r>
              <a:rPr lang="en-US" dirty="0" err="1" smtClean="0"/>
              <a:t>morphosyntax</a:t>
            </a:r>
            <a:r>
              <a:rPr lang="en-US" dirty="0" smtClean="0"/>
              <a:t> becomes uninformative.</a:t>
            </a:r>
          </a:p>
          <a:p>
            <a:pPr marL="808038" lvl="1" indent="-457200">
              <a:buFont typeface="+mj-lt"/>
              <a:buAutoNum type="arabicPeriod"/>
            </a:pPr>
            <a:r>
              <a:rPr lang="en-US" dirty="0" smtClean="0"/>
              <a:t>Top-down: Discourse facilitates processing or even acquisition of </a:t>
            </a:r>
            <a:r>
              <a:rPr lang="en-US" dirty="0" err="1" smtClean="0"/>
              <a:t>morphosyntax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2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Expt. 1: What do children know about person &amp; number cues?</a:t>
            </a:r>
          </a:p>
          <a:p>
            <a:r>
              <a:rPr lang="en-US" dirty="0" smtClean="0"/>
              <a:t>Expt. 2: What do children know about discourse cues?</a:t>
            </a:r>
          </a:p>
          <a:p>
            <a:r>
              <a:rPr lang="en-US" dirty="0" smtClean="0"/>
              <a:t>Expt. 3-4: How do discourse cues interact with number cues?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0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44158"/>
            <a:ext cx="8585200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Exp. 1: </a:t>
            </a:r>
            <a:r>
              <a:rPr lang="en-US" dirty="0"/>
              <a:t>What do children know about person &amp; number </a:t>
            </a:r>
            <a:r>
              <a:rPr lang="en-US" dirty="0" smtClean="0"/>
              <a:t>cues?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876299"/>
          </a:xfrm>
        </p:spPr>
        <p:txBody>
          <a:bodyPr/>
          <a:lstStyle/>
          <a:p>
            <a:r>
              <a:rPr lang="en-US" dirty="0" smtClean="0"/>
              <a:t>Spanish null-subject agreement and accusative clitics are a good place to study this question.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98117"/>
              </p:ext>
            </p:extLst>
          </p:nvPr>
        </p:nvGraphicFramePr>
        <p:xfrm>
          <a:off x="330200" y="3403600"/>
          <a:ext cx="83820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Document" r:id="rId4" imgW="4267200" imgH="1066800" progId="Word.Document.12">
                  <p:embed/>
                </p:oleObj>
              </mc:Choice>
              <mc:Fallback>
                <p:oleObj name="Document" r:id="rId4" imgW="4267200" imgH="106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" y="3403600"/>
                        <a:ext cx="83820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4556284" cy="13398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Exp.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90" y="1701801"/>
            <a:ext cx="7345363" cy="4109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“Show me the photo where…”</a:t>
            </a:r>
          </a:p>
          <a:p>
            <a:r>
              <a:rPr lang="en-US" dirty="0" smtClean="0"/>
              <a:t>Agreement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en-US" dirty="0" smtClean="0"/>
              <a:t>…</a:t>
            </a:r>
            <a:r>
              <a:rPr lang="en-US" i="1" dirty="0" err="1" smtClean="0"/>
              <a:t>baila-mos</a:t>
            </a:r>
            <a:r>
              <a:rPr lang="en-US" i="1" dirty="0" smtClean="0"/>
              <a:t>/o/s/</a:t>
            </a:r>
            <a:r>
              <a:rPr lang="en-US" i="1" dirty="0" err="1" smtClean="0"/>
              <a:t>ø</a:t>
            </a:r>
            <a:r>
              <a:rPr lang="en-US" i="1" dirty="0" smtClean="0"/>
              <a:t>/n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     pro</a:t>
            </a:r>
            <a:r>
              <a:rPr lang="en-US" dirty="0" smtClean="0"/>
              <a:t> dance-1P/1S/2S/3S/3P</a:t>
            </a:r>
            <a:endParaRPr lang="en-US" dirty="0"/>
          </a:p>
          <a:p>
            <a:r>
              <a:rPr lang="en-US" dirty="0" smtClean="0"/>
              <a:t>Clitics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 startAt="2"/>
            </a:pPr>
            <a:r>
              <a:rPr lang="en-US" dirty="0" smtClean="0"/>
              <a:t>…</a:t>
            </a:r>
            <a:r>
              <a:rPr lang="en-US" i="1" dirty="0" err="1" smtClean="0"/>
              <a:t>Nemo</a:t>
            </a:r>
            <a:r>
              <a:rPr lang="en-US" i="1" dirty="0" smtClean="0"/>
              <a:t> </a:t>
            </a:r>
            <a:r>
              <a:rPr lang="en-US" i="1" dirty="0" err="1" smtClean="0"/>
              <a:t>está</a:t>
            </a:r>
            <a:r>
              <a:rPr lang="en-US" i="1" dirty="0" smtClean="0"/>
              <a:t> </a:t>
            </a:r>
            <a:r>
              <a:rPr lang="en-US" i="1" dirty="0" err="1" smtClean="0"/>
              <a:t>besando-nos</a:t>
            </a:r>
            <a:r>
              <a:rPr lang="en-US" i="1" dirty="0" smtClean="0"/>
              <a:t>/me/</a:t>
            </a:r>
            <a:r>
              <a:rPr lang="en-US" i="1" dirty="0" err="1" smtClean="0"/>
              <a:t>te</a:t>
            </a:r>
            <a:r>
              <a:rPr lang="en-US" i="1" dirty="0" smtClean="0"/>
              <a:t>/la/</a:t>
            </a:r>
            <a:r>
              <a:rPr lang="en-US" i="1" dirty="0" err="1" smtClean="0"/>
              <a:t>las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Nemo</a:t>
            </a:r>
            <a:r>
              <a:rPr lang="en-US" dirty="0" smtClean="0"/>
              <a:t> is kissing-</a:t>
            </a:r>
            <a:r>
              <a:rPr lang="en-US" dirty="0"/>
              <a:t>1P/1S/2S/</a:t>
            </a:r>
            <a:r>
              <a:rPr lang="en-US" dirty="0" smtClean="0"/>
              <a:t>3S-fem/3P-fem</a:t>
            </a:r>
            <a:endParaRPr lang="en-US" dirty="0"/>
          </a:p>
          <a:p>
            <a:r>
              <a:rPr lang="en-US" dirty="0" smtClean="0"/>
              <a:t>Fillers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 startAt="3"/>
            </a:pPr>
            <a:r>
              <a:rPr lang="en-US" dirty="0" smtClean="0"/>
              <a:t>…</a:t>
            </a:r>
            <a:r>
              <a:rPr lang="en-US" i="1" dirty="0" smtClean="0"/>
              <a:t> hay </a:t>
            </a:r>
            <a:r>
              <a:rPr lang="en-US" i="1" dirty="0" err="1" smtClean="0"/>
              <a:t>alguien</a:t>
            </a:r>
            <a:r>
              <a:rPr lang="en-US" i="1" dirty="0" smtClean="0"/>
              <a:t> </a:t>
            </a:r>
            <a:r>
              <a:rPr lang="en-US" i="1" dirty="0" err="1" smtClean="0"/>
              <a:t>bailando</a:t>
            </a:r>
            <a:r>
              <a:rPr lang="en-US" i="1" dirty="0" smtClean="0"/>
              <a:t>/etc.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there-is someone dancing/etc…</a:t>
            </a:r>
            <a:endParaRPr lang="en-US" dirty="0"/>
          </a:p>
          <a:p>
            <a:pPr marL="0" indent="0">
              <a:buNone/>
            </a:pPr>
            <a:r>
              <a:rPr lang="en-US" sz="1600" i="1" dirty="0"/>
              <a:t>.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44757" y="378143"/>
            <a:ext cx="3327864" cy="2859824"/>
            <a:chOff x="0" y="0"/>
            <a:chExt cx="6552728" cy="511256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552728" cy="511256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pic>
          <p:nvPicPr>
            <p:cNvPr id="6" name="Picture 5" descr="expt-figur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31" y="288032"/>
              <a:ext cx="5976665" cy="4482498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1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8237" y="1833971"/>
            <a:ext cx="7991876" cy="71948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dirty="0" smtClean="0"/>
              <a:t>Adults and children equally “bad” at 3</a:t>
            </a:r>
            <a:r>
              <a:rPr lang="en-US" baseline="30000" dirty="0" smtClean="0"/>
              <a:t>rd</a:t>
            </a:r>
            <a:r>
              <a:rPr lang="en-US" dirty="0" smtClean="0"/>
              <a:t> person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9174236"/>
              </p:ext>
            </p:extLst>
          </p:nvPr>
        </p:nvGraphicFramePr>
        <p:xfrm>
          <a:off x="4953000" y="2553457"/>
          <a:ext cx="3567113" cy="348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20462838"/>
              </p:ext>
            </p:extLst>
          </p:nvPr>
        </p:nvGraphicFramePr>
        <p:xfrm>
          <a:off x="785253" y="2553456"/>
          <a:ext cx="3567112" cy="348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</a:t>
            </a:r>
            <a:r>
              <a:rPr lang="en-US" dirty="0"/>
              <a:t>1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814377"/>
            <a:ext cx="7645399" cy="4089329"/>
          </a:xfrm>
        </p:spPr>
        <p:txBody>
          <a:bodyPr/>
          <a:lstStyle/>
          <a:p>
            <a:r>
              <a:rPr lang="en-US" dirty="0" smtClean="0"/>
              <a:t>Both tend to select the most recently mentioned person(s)’ picture</a:t>
            </a:r>
          </a:p>
          <a:p>
            <a:r>
              <a:rPr lang="en-US" dirty="0" smtClean="0"/>
              <a:t>The only difference: Children did so even when this picture had the wrong number features.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Are they paying attention to discourse </a:t>
            </a:r>
            <a:r>
              <a:rPr lang="en-US" i="1" dirty="0" smtClean="0">
                <a:sym typeface="Wingdings"/>
              </a:rPr>
              <a:t>more</a:t>
            </a:r>
            <a:r>
              <a:rPr lang="en-US" dirty="0" smtClean="0">
                <a:sym typeface="Wingdings"/>
              </a:rPr>
              <a:t> than number marking?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4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Exp. </a:t>
            </a:r>
            <a:r>
              <a:rPr lang="en-US" dirty="0"/>
              <a:t>1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are pretty good at interpreting 1S, 1P, 2S markers. </a:t>
            </a:r>
          </a:p>
          <a:p>
            <a:r>
              <a:rPr lang="en-US" dirty="0" smtClean="0"/>
              <a:t>Children, like adults, use the preceding discourse to interpret 3S and 3P markers.</a:t>
            </a:r>
          </a:p>
          <a:p>
            <a:pPr marL="0" indent="0">
              <a:buNone/>
            </a:pPr>
            <a:r>
              <a:rPr lang="en-US" b="1" dirty="0" smtClean="0"/>
              <a:t>Question</a:t>
            </a:r>
            <a:r>
              <a:rPr lang="en-US" dirty="0" smtClean="0"/>
              <a:t>: Do children simply pick the last-mentioned referent, or do they use a more sophisticated discourse strategy?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1130</TotalTime>
  <Words>1514</Words>
  <Application>Microsoft Macintosh PowerPoint</Application>
  <PresentationFormat>On-screen Show (4:3)</PresentationFormat>
  <Paragraphs>215</Paragraphs>
  <Slides>29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Capital</vt:lpstr>
      <vt:lpstr>Document</vt:lpstr>
      <vt:lpstr>Child Sensitivity to Discourse Cues</vt:lpstr>
      <vt:lpstr>What does it take to understand a pronoun?</vt:lpstr>
      <vt:lpstr>The big-picture question</vt:lpstr>
      <vt:lpstr>overview</vt:lpstr>
      <vt:lpstr>Exp. 1: What do children know about person &amp; number cues?</vt:lpstr>
      <vt:lpstr>Exp. 1</vt:lpstr>
      <vt:lpstr>Exp. 1 Results</vt:lpstr>
      <vt:lpstr>Exp. 1 Results</vt:lpstr>
      <vt:lpstr>Exp. 1 Discussion</vt:lpstr>
      <vt:lpstr>Exp. 2: </vt:lpstr>
      <vt:lpstr>Cue 1: Form of referring expression</vt:lpstr>
      <vt:lpstr>Cue 2: Discourse relations</vt:lpstr>
      <vt:lpstr>Discourse relations</vt:lpstr>
      <vt:lpstr>Exp. 2</vt:lpstr>
      <vt:lpstr>Exp. 2: Results</vt:lpstr>
      <vt:lpstr>Discussion</vt:lpstr>
      <vt:lpstr>Remaining questions</vt:lpstr>
      <vt:lpstr>Expts. 3-4</vt:lpstr>
      <vt:lpstr>Exp. 3: Parallel &amp; Contrast</vt:lpstr>
      <vt:lpstr>Exp. 3</vt:lpstr>
      <vt:lpstr>Exp. 3: Results</vt:lpstr>
      <vt:lpstr>Exp. 3 Discussion</vt:lpstr>
      <vt:lpstr>Exp. 4</vt:lpstr>
      <vt:lpstr>Exp. 4: Results</vt:lpstr>
      <vt:lpstr>Discussion</vt:lpstr>
      <vt:lpstr>in conclusion</vt:lpstr>
      <vt:lpstr>back to the big picture</vt:lpstr>
      <vt:lpstr>Thank-yous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Sensitivity to Two Discourse Cues</dc:title>
  <dc:creator>Hannah Forsythe</dc:creator>
  <cp:lastModifiedBy>Hannah Forsythe</cp:lastModifiedBy>
  <cp:revision>646</cp:revision>
  <dcterms:created xsi:type="dcterms:W3CDTF">2016-02-17T16:07:19Z</dcterms:created>
  <dcterms:modified xsi:type="dcterms:W3CDTF">2016-08-10T17:22:23Z</dcterms:modified>
</cp:coreProperties>
</file>